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514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50" b="1" i="0">
                <a:solidFill>
                  <a:srgbClr val="FFAB40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50" b="0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02/11/25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50" b="1" i="0">
                <a:solidFill>
                  <a:srgbClr val="FFAB40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450" b="0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02/11/25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50" b="1" i="0">
                <a:solidFill>
                  <a:srgbClr val="FFAB40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02/11/25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50" b="1" i="0">
                <a:solidFill>
                  <a:srgbClr val="FFAB40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02/11/25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02/11/25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55914" y="1106030"/>
            <a:ext cx="14388871" cy="825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50" b="1" i="0">
                <a:solidFill>
                  <a:srgbClr val="FFAB40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06611" y="4162158"/>
            <a:ext cx="8592185" cy="31800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50" b="0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02/11/25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9705" y="3205054"/>
            <a:ext cx="10321290" cy="3889591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indent="-635" algn="ctr">
              <a:lnSpc>
                <a:spcPct val="100600"/>
              </a:lnSpc>
              <a:spcBef>
                <a:spcPts val="60"/>
              </a:spcBef>
            </a:pPr>
            <a:r>
              <a:rPr sz="5500" spc="395" dirty="0">
                <a:solidFill>
                  <a:srgbClr val="FFFFFF"/>
                </a:solidFill>
              </a:rPr>
              <a:t>Understanding</a:t>
            </a:r>
            <a:r>
              <a:rPr sz="5500" spc="1375" dirty="0">
                <a:solidFill>
                  <a:srgbClr val="FFFFFF"/>
                </a:solidFill>
              </a:rPr>
              <a:t> </a:t>
            </a:r>
            <a:r>
              <a:rPr sz="5500" spc="200" dirty="0">
                <a:solidFill>
                  <a:srgbClr val="FFFFFF"/>
                </a:solidFill>
              </a:rPr>
              <a:t>Cybercrime:</a:t>
            </a:r>
            <a:r>
              <a:rPr sz="5500" spc="65" dirty="0">
                <a:solidFill>
                  <a:srgbClr val="FFFFFF"/>
                </a:solidFill>
              </a:rPr>
              <a:t> </a:t>
            </a:r>
            <a:r>
              <a:rPr sz="5500" spc="330" dirty="0">
                <a:solidFill>
                  <a:srgbClr val="FFFFFF"/>
                </a:solidFill>
              </a:rPr>
              <a:t>Types,</a:t>
            </a:r>
            <a:r>
              <a:rPr sz="5500" spc="70" dirty="0">
                <a:solidFill>
                  <a:srgbClr val="FFFFFF"/>
                </a:solidFill>
              </a:rPr>
              <a:t> </a:t>
            </a:r>
            <a:r>
              <a:rPr sz="5500" spc="420" dirty="0">
                <a:solidFill>
                  <a:srgbClr val="FFFFFF"/>
                </a:solidFill>
              </a:rPr>
              <a:t>Threats, </a:t>
            </a:r>
            <a:r>
              <a:rPr sz="5500" spc="185" dirty="0">
                <a:solidFill>
                  <a:srgbClr val="FFFFFF"/>
                </a:solidFill>
              </a:rPr>
              <a:t>and</a:t>
            </a:r>
            <a:r>
              <a:rPr sz="5500" spc="75" dirty="0">
                <a:solidFill>
                  <a:srgbClr val="FFFFFF"/>
                </a:solidFill>
              </a:rPr>
              <a:t> </a:t>
            </a:r>
            <a:r>
              <a:rPr sz="5500" spc="360" dirty="0">
                <a:solidFill>
                  <a:srgbClr val="FFFFFF"/>
                </a:solidFill>
              </a:rPr>
              <a:t>Protective</a:t>
            </a:r>
            <a:r>
              <a:rPr sz="5500" spc="75" dirty="0">
                <a:solidFill>
                  <a:srgbClr val="FFFFFF"/>
                </a:solidFill>
              </a:rPr>
              <a:t> </a:t>
            </a:r>
            <a:r>
              <a:rPr sz="5500" spc="355" dirty="0">
                <a:solidFill>
                  <a:srgbClr val="FFFFFF"/>
                </a:solidFill>
              </a:rPr>
              <a:t>Strategies</a:t>
            </a:r>
            <a:br>
              <a:rPr lang="en-US" sz="5500" spc="355" dirty="0">
                <a:solidFill>
                  <a:srgbClr val="FFFFFF"/>
                </a:solidFill>
              </a:rPr>
            </a:br>
            <a:br>
              <a:rPr lang="en-US" sz="5500" spc="355" dirty="0">
                <a:solidFill>
                  <a:srgbClr val="FFFFFF"/>
                </a:solidFill>
              </a:rPr>
            </a:br>
            <a:r>
              <a:rPr lang="en-US" sz="3200" spc="355" dirty="0">
                <a:solidFill>
                  <a:srgbClr val="FFFFFF"/>
                </a:solidFill>
              </a:rPr>
              <a:t>By Asvini and Tarun, Class XI</a:t>
            </a:r>
            <a:endParaRPr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272066" y="1905622"/>
            <a:ext cx="4556760" cy="148082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260"/>
              </a:spcBef>
            </a:pPr>
            <a:r>
              <a:rPr sz="4800" spc="220" dirty="0"/>
              <a:t>Cybersecurity </a:t>
            </a:r>
            <a:r>
              <a:rPr sz="4800" spc="275" dirty="0"/>
              <a:t>Education</a:t>
            </a:r>
            <a:endParaRPr sz="4800" dirty="0"/>
          </a:p>
        </p:txBody>
      </p:sp>
      <p:sp>
        <p:nvSpPr>
          <p:cNvPr id="4" name="object 4"/>
          <p:cNvSpPr txBox="1"/>
          <p:nvPr/>
        </p:nvSpPr>
        <p:spPr>
          <a:xfrm>
            <a:off x="9272066" y="4061968"/>
            <a:ext cx="7109459" cy="4227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5"/>
              </a:spcBef>
            </a:pPr>
            <a:r>
              <a:rPr sz="3450" spc="80" dirty="0">
                <a:solidFill>
                  <a:srgbClr val="FFFFFF"/>
                </a:solidFill>
                <a:latin typeface="Century Gothic"/>
                <a:cs typeface="Century Gothic"/>
              </a:rPr>
              <a:t>Educating</a:t>
            </a:r>
            <a:r>
              <a:rPr sz="3450" spc="-5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110" dirty="0">
                <a:solidFill>
                  <a:srgbClr val="FFFFFF"/>
                </a:solidFill>
                <a:latin typeface="Century Gothic"/>
                <a:cs typeface="Century Gothic"/>
              </a:rPr>
              <a:t>individuals</a:t>
            </a:r>
            <a:r>
              <a:rPr sz="3450" spc="-5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-25" dirty="0">
                <a:solidFill>
                  <a:srgbClr val="FFFFFF"/>
                </a:solidFill>
                <a:latin typeface="Century Gothic"/>
                <a:cs typeface="Century Gothic"/>
              </a:rPr>
              <a:t>and </a:t>
            </a:r>
            <a:r>
              <a:rPr sz="3450" spc="85" dirty="0">
                <a:solidFill>
                  <a:srgbClr val="FFFFFF"/>
                </a:solidFill>
                <a:latin typeface="Century Gothic"/>
                <a:cs typeface="Century Gothic"/>
              </a:rPr>
              <a:t>organizations</a:t>
            </a:r>
            <a:r>
              <a:rPr sz="3450" spc="-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-20" dirty="0">
                <a:solidFill>
                  <a:srgbClr val="FFFFFF"/>
                </a:solidFill>
                <a:latin typeface="Century Gothic"/>
                <a:cs typeface="Century Gothic"/>
              </a:rPr>
              <a:t>about </a:t>
            </a:r>
            <a:r>
              <a:rPr sz="3450" b="1" spc="175" dirty="0">
                <a:solidFill>
                  <a:srgbClr val="FFFFFF"/>
                </a:solidFill>
                <a:latin typeface="Century Gothic"/>
                <a:cs typeface="Century Gothic"/>
              </a:rPr>
              <a:t>cybersecurity</a:t>
            </a:r>
            <a:r>
              <a:rPr sz="3450" b="1" spc="-1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85" dirty="0">
                <a:solidFill>
                  <a:srgbClr val="FFFFFF"/>
                </a:solidFill>
                <a:latin typeface="Century Gothic"/>
                <a:cs typeface="Century Gothic"/>
              </a:rPr>
              <a:t>best</a:t>
            </a:r>
            <a:r>
              <a:rPr sz="3450" spc="-9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dirty="0">
                <a:solidFill>
                  <a:srgbClr val="FFFFFF"/>
                </a:solidFill>
                <a:latin typeface="Century Gothic"/>
                <a:cs typeface="Century Gothic"/>
              </a:rPr>
              <a:t>practices</a:t>
            </a:r>
            <a:r>
              <a:rPr sz="3450" spc="-9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254" dirty="0">
                <a:solidFill>
                  <a:srgbClr val="FFFFFF"/>
                </a:solidFill>
                <a:latin typeface="Century Gothic"/>
                <a:cs typeface="Century Gothic"/>
              </a:rPr>
              <a:t>is </a:t>
            </a:r>
            <a:r>
              <a:rPr sz="3450" dirty="0">
                <a:solidFill>
                  <a:srgbClr val="FFFFFF"/>
                </a:solidFill>
                <a:latin typeface="Century Gothic"/>
                <a:cs typeface="Century Gothic"/>
              </a:rPr>
              <a:t>vital.</a:t>
            </a:r>
            <a:r>
              <a:rPr sz="3450" spc="1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dirty="0">
                <a:solidFill>
                  <a:srgbClr val="FFFFFF"/>
                </a:solidFill>
                <a:latin typeface="Century Gothic"/>
                <a:cs typeface="Century Gothic"/>
              </a:rPr>
              <a:t>Awareness</a:t>
            </a:r>
            <a:r>
              <a:rPr sz="3450" spc="1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90" dirty="0">
                <a:solidFill>
                  <a:srgbClr val="FFFFFF"/>
                </a:solidFill>
                <a:latin typeface="Century Gothic"/>
                <a:cs typeface="Century Gothic"/>
              </a:rPr>
              <a:t>programs</a:t>
            </a:r>
            <a:r>
              <a:rPr sz="3450" spc="1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-25" dirty="0">
                <a:solidFill>
                  <a:srgbClr val="FFFFFF"/>
                </a:solidFill>
                <a:latin typeface="Century Gothic"/>
                <a:cs typeface="Century Gothic"/>
              </a:rPr>
              <a:t>can </a:t>
            </a:r>
            <a:r>
              <a:rPr sz="3450" dirty="0">
                <a:solidFill>
                  <a:srgbClr val="FFFFFF"/>
                </a:solidFill>
                <a:latin typeface="Century Gothic"/>
                <a:cs typeface="Century Gothic"/>
              </a:rPr>
              <a:t>empower</a:t>
            </a:r>
            <a:r>
              <a:rPr sz="3450" spc="6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210" dirty="0">
                <a:solidFill>
                  <a:srgbClr val="FFFFFF"/>
                </a:solidFill>
                <a:latin typeface="Century Gothic"/>
                <a:cs typeface="Century Gothic"/>
              </a:rPr>
              <a:t>users</a:t>
            </a:r>
            <a:r>
              <a:rPr sz="3450" spc="6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dirty="0">
                <a:solidFill>
                  <a:srgbClr val="FFFFFF"/>
                </a:solidFill>
                <a:latin typeface="Century Gothic"/>
                <a:cs typeface="Century Gothic"/>
              </a:rPr>
              <a:t>to</a:t>
            </a:r>
            <a:r>
              <a:rPr sz="3450" spc="6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-10" dirty="0">
                <a:solidFill>
                  <a:srgbClr val="FFFFFF"/>
                </a:solidFill>
                <a:latin typeface="Century Gothic"/>
                <a:cs typeface="Century Gothic"/>
              </a:rPr>
              <a:t>recognize </a:t>
            </a:r>
            <a:r>
              <a:rPr sz="3450" spc="105" dirty="0">
                <a:solidFill>
                  <a:srgbClr val="FFFFFF"/>
                </a:solidFill>
                <a:latin typeface="Century Gothic"/>
                <a:cs typeface="Century Gothic"/>
              </a:rPr>
              <a:t>threats</a:t>
            </a:r>
            <a:r>
              <a:rPr sz="3450" spc="-6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dirty="0">
                <a:solidFill>
                  <a:srgbClr val="FFFFFF"/>
                </a:solidFill>
                <a:latin typeface="Century Gothic"/>
                <a:cs typeface="Century Gothic"/>
              </a:rPr>
              <a:t>and</a:t>
            </a:r>
            <a:r>
              <a:rPr sz="3450" spc="-6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-35" dirty="0">
                <a:solidFill>
                  <a:srgbClr val="FFFFFF"/>
                </a:solidFill>
                <a:latin typeface="Century Gothic"/>
                <a:cs typeface="Century Gothic"/>
              </a:rPr>
              <a:t>adopt</a:t>
            </a:r>
            <a:r>
              <a:rPr sz="3450" spc="-6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dirty="0">
                <a:solidFill>
                  <a:srgbClr val="FFFFFF"/>
                </a:solidFill>
                <a:latin typeface="Century Gothic"/>
                <a:cs typeface="Century Gothic"/>
              </a:rPr>
              <a:t>safer</a:t>
            </a:r>
            <a:r>
              <a:rPr sz="3450" spc="-6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90" dirty="0">
                <a:solidFill>
                  <a:srgbClr val="FFFFFF"/>
                </a:solidFill>
                <a:latin typeface="Century Gothic"/>
                <a:cs typeface="Century Gothic"/>
              </a:rPr>
              <a:t>online </a:t>
            </a:r>
            <a:r>
              <a:rPr sz="3450" dirty="0">
                <a:solidFill>
                  <a:srgbClr val="FFFFFF"/>
                </a:solidFill>
                <a:latin typeface="Century Gothic"/>
                <a:cs typeface="Century Gothic"/>
              </a:rPr>
              <a:t>behaviors,</a:t>
            </a:r>
            <a:r>
              <a:rPr sz="3450" spc="7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Century Gothic"/>
                <a:cs typeface="Century Gothic"/>
              </a:rPr>
              <a:t>signiﬁcantly</a:t>
            </a:r>
            <a:r>
              <a:rPr sz="3450" spc="7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45" dirty="0">
                <a:solidFill>
                  <a:srgbClr val="FFFFFF"/>
                </a:solidFill>
                <a:latin typeface="Century Gothic"/>
                <a:cs typeface="Century Gothic"/>
              </a:rPr>
              <a:t>reducing </a:t>
            </a:r>
            <a:r>
              <a:rPr sz="3450" spc="90" dirty="0">
                <a:solidFill>
                  <a:srgbClr val="FFFFFF"/>
                </a:solidFill>
                <a:latin typeface="Century Gothic"/>
                <a:cs typeface="Century Gothic"/>
              </a:rPr>
              <a:t>the</a:t>
            </a:r>
            <a:r>
              <a:rPr sz="3450" spc="-6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300" dirty="0">
                <a:solidFill>
                  <a:srgbClr val="FFFFFF"/>
                </a:solidFill>
                <a:latin typeface="Century Gothic"/>
                <a:cs typeface="Century Gothic"/>
              </a:rPr>
              <a:t>risk</a:t>
            </a:r>
            <a:r>
              <a:rPr sz="3450" spc="-6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dirty="0">
                <a:solidFill>
                  <a:srgbClr val="FFFFFF"/>
                </a:solidFill>
                <a:latin typeface="Century Gothic"/>
                <a:cs typeface="Century Gothic"/>
              </a:rPr>
              <a:t>of</a:t>
            </a:r>
            <a:r>
              <a:rPr sz="3450" spc="-6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-10" dirty="0">
                <a:solidFill>
                  <a:srgbClr val="FFFFFF"/>
                </a:solidFill>
                <a:latin typeface="Century Gothic"/>
                <a:cs typeface="Century Gothic"/>
              </a:rPr>
              <a:t>cybercrime.</a:t>
            </a:r>
            <a:endParaRPr sz="3450" dirty="0">
              <a:latin typeface="Century Gothic"/>
              <a:cs typeface="Century 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1827" y="1985543"/>
            <a:ext cx="7272514" cy="6058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6617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42690" y="1821891"/>
            <a:ext cx="10753725" cy="8826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600" spc="260" dirty="0"/>
              <a:t>Conclusion:</a:t>
            </a:r>
            <a:r>
              <a:rPr sz="5600" spc="100" dirty="0"/>
              <a:t> </a:t>
            </a:r>
            <a:r>
              <a:rPr sz="5600" spc="390" dirty="0"/>
              <a:t>Staying</a:t>
            </a:r>
            <a:r>
              <a:rPr sz="5600" spc="105" dirty="0"/>
              <a:t> </a:t>
            </a:r>
            <a:r>
              <a:rPr sz="5600" spc="370" dirty="0"/>
              <a:t>Vigilant</a:t>
            </a:r>
            <a:endParaRPr sz="5600" dirty="0"/>
          </a:p>
        </p:txBody>
      </p:sp>
      <p:sp>
        <p:nvSpPr>
          <p:cNvPr id="4" name="object 4"/>
          <p:cNvSpPr txBox="1"/>
          <p:nvPr/>
        </p:nvSpPr>
        <p:spPr>
          <a:xfrm>
            <a:off x="1577098" y="3419145"/>
            <a:ext cx="15085060" cy="212280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 algn="just">
              <a:lnSpc>
                <a:spcPts val="4130"/>
              </a:lnSpc>
              <a:spcBef>
                <a:spcPts val="195"/>
              </a:spcBef>
            </a:pPr>
            <a:r>
              <a:rPr sz="3450" spc="240" dirty="0">
                <a:solidFill>
                  <a:srgbClr val="FFFFFF"/>
                </a:solidFill>
                <a:latin typeface="Century Gothic"/>
                <a:cs typeface="Century Gothic"/>
              </a:rPr>
              <a:t>In</a:t>
            </a:r>
            <a:r>
              <a:rPr sz="3450" spc="35" dirty="0">
                <a:solidFill>
                  <a:srgbClr val="FFFFFF"/>
                </a:solidFill>
                <a:latin typeface="Century Gothic"/>
                <a:cs typeface="Century Gothic"/>
              </a:rPr>
              <a:t>  </a:t>
            </a:r>
            <a:r>
              <a:rPr sz="3450" dirty="0">
                <a:solidFill>
                  <a:srgbClr val="FFFFFF"/>
                </a:solidFill>
                <a:latin typeface="Century Gothic"/>
                <a:cs typeface="Century Gothic"/>
              </a:rPr>
              <a:t>conclusion,</a:t>
            </a:r>
            <a:r>
              <a:rPr sz="3450" spc="40" dirty="0">
                <a:solidFill>
                  <a:srgbClr val="FFFFFF"/>
                </a:solidFill>
                <a:latin typeface="Century Gothic"/>
                <a:cs typeface="Century Gothic"/>
              </a:rPr>
              <a:t>  </a:t>
            </a:r>
            <a:r>
              <a:rPr sz="3450" spc="110" dirty="0">
                <a:solidFill>
                  <a:srgbClr val="FFFFFF"/>
                </a:solidFill>
                <a:latin typeface="Century Gothic"/>
                <a:cs typeface="Century Gothic"/>
              </a:rPr>
              <a:t>understanding</a:t>
            </a:r>
            <a:r>
              <a:rPr sz="3450" spc="35" dirty="0">
                <a:solidFill>
                  <a:srgbClr val="FFFFFF"/>
                </a:solidFill>
                <a:latin typeface="Century Gothic"/>
                <a:cs typeface="Century Gothic"/>
              </a:rPr>
              <a:t>  </a:t>
            </a:r>
            <a:r>
              <a:rPr sz="3450" spc="90" dirty="0">
                <a:solidFill>
                  <a:srgbClr val="FFFFFF"/>
                </a:solidFill>
                <a:latin typeface="Century Gothic"/>
                <a:cs typeface="Century Gothic"/>
              </a:rPr>
              <a:t>the</a:t>
            </a:r>
            <a:r>
              <a:rPr sz="3450" spc="40" dirty="0">
                <a:solidFill>
                  <a:srgbClr val="FFFFFF"/>
                </a:solidFill>
                <a:latin typeface="Century Gothic"/>
                <a:cs typeface="Century Gothic"/>
              </a:rPr>
              <a:t>  </a:t>
            </a:r>
            <a:r>
              <a:rPr sz="3450" b="1" spc="130" dirty="0">
                <a:solidFill>
                  <a:srgbClr val="FFFFFF"/>
                </a:solidFill>
                <a:latin typeface="Century Gothic"/>
                <a:cs typeface="Century Gothic"/>
              </a:rPr>
              <a:t>types</a:t>
            </a:r>
            <a:r>
              <a:rPr sz="3450" spc="130" dirty="0">
                <a:solidFill>
                  <a:srgbClr val="FFFFFF"/>
                </a:solidFill>
                <a:latin typeface="Century Gothic"/>
                <a:cs typeface="Century Gothic"/>
              </a:rPr>
              <a:t>,</a:t>
            </a:r>
            <a:r>
              <a:rPr sz="3450" spc="40" dirty="0">
                <a:solidFill>
                  <a:srgbClr val="FFFFFF"/>
                </a:solidFill>
                <a:latin typeface="Century Gothic"/>
                <a:cs typeface="Century Gothic"/>
              </a:rPr>
              <a:t>  </a:t>
            </a:r>
            <a:r>
              <a:rPr sz="3450" b="1" spc="200" dirty="0">
                <a:solidFill>
                  <a:srgbClr val="FFFFFF"/>
                </a:solidFill>
                <a:latin typeface="Century Gothic"/>
                <a:cs typeface="Century Gothic"/>
              </a:rPr>
              <a:t>threats</a:t>
            </a:r>
            <a:r>
              <a:rPr sz="3450" spc="200" dirty="0">
                <a:solidFill>
                  <a:srgbClr val="FFFFFF"/>
                </a:solidFill>
                <a:latin typeface="Century Gothic"/>
                <a:cs typeface="Century Gothic"/>
              </a:rPr>
              <a:t>,</a:t>
            </a:r>
            <a:r>
              <a:rPr sz="3450" spc="40" dirty="0">
                <a:solidFill>
                  <a:srgbClr val="FFFFFF"/>
                </a:solidFill>
                <a:latin typeface="Century Gothic"/>
                <a:cs typeface="Century Gothic"/>
              </a:rPr>
              <a:t>  </a:t>
            </a:r>
            <a:r>
              <a:rPr sz="3450" dirty="0">
                <a:solidFill>
                  <a:srgbClr val="FFFFFF"/>
                </a:solidFill>
                <a:latin typeface="Century Gothic"/>
                <a:cs typeface="Century Gothic"/>
              </a:rPr>
              <a:t>and</a:t>
            </a:r>
            <a:r>
              <a:rPr sz="3450" spc="40" dirty="0">
                <a:solidFill>
                  <a:srgbClr val="FFFFFF"/>
                </a:solidFill>
                <a:latin typeface="Century Gothic"/>
                <a:cs typeface="Century Gothic"/>
              </a:rPr>
              <a:t>  </a:t>
            </a:r>
            <a:r>
              <a:rPr sz="3450" b="1" spc="170" dirty="0">
                <a:solidFill>
                  <a:srgbClr val="FFFFFF"/>
                </a:solidFill>
                <a:latin typeface="Century Gothic"/>
                <a:cs typeface="Century Gothic"/>
              </a:rPr>
              <a:t>protective </a:t>
            </a:r>
            <a:r>
              <a:rPr sz="3450" b="1" spc="220" dirty="0">
                <a:solidFill>
                  <a:srgbClr val="FFFFFF"/>
                </a:solidFill>
                <a:latin typeface="Century Gothic"/>
                <a:cs typeface="Century Gothic"/>
              </a:rPr>
              <a:t>strategies</a:t>
            </a:r>
            <a:r>
              <a:rPr sz="3450" b="1" spc="760" dirty="0">
                <a:solidFill>
                  <a:srgbClr val="FFFFFF"/>
                </a:solidFill>
                <a:latin typeface="Century Gothic"/>
                <a:cs typeface="Century Gothic"/>
              </a:rPr>
              <a:t>  </a:t>
            </a:r>
            <a:r>
              <a:rPr sz="3450" spc="50" dirty="0">
                <a:solidFill>
                  <a:srgbClr val="FFFFFF"/>
                </a:solidFill>
                <a:latin typeface="Century Gothic"/>
                <a:cs typeface="Century Gothic"/>
              </a:rPr>
              <a:t>against</a:t>
            </a:r>
            <a:r>
              <a:rPr sz="3450" spc="765" dirty="0">
                <a:solidFill>
                  <a:srgbClr val="FFFFFF"/>
                </a:solidFill>
                <a:latin typeface="Century Gothic"/>
                <a:cs typeface="Century Gothic"/>
              </a:rPr>
              <a:t>  </a:t>
            </a:r>
            <a:r>
              <a:rPr sz="3450" dirty="0">
                <a:solidFill>
                  <a:srgbClr val="FFFFFF"/>
                </a:solidFill>
                <a:latin typeface="Century Gothic"/>
                <a:cs typeface="Century Gothic"/>
              </a:rPr>
              <a:t>cybercrime</a:t>
            </a:r>
            <a:r>
              <a:rPr sz="3450" spc="770" dirty="0">
                <a:solidFill>
                  <a:srgbClr val="FFFFFF"/>
                </a:solidFill>
                <a:latin typeface="Century Gothic"/>
                <a:cs typeface="Century Gothic"/>
              </a:rPr>
              <a:t>  </a:t>
            </a:r>
            <a:r>
              <a:rPr sz="3450" spc="280" dirty="0">
                <a:solidFill>
                  <a:srgbClr val="FFFFFF"/>
                </a:solidFill>
                <a:latin typeface="Century Gothic"/>
                <a:cs typeface="Century Gothic"/>
              </a:rPr>
              <a:t>is</a:t>
            </a:r>
            <a:r>
              <a:rPr sz="3450" spc="765" dirty="0">
                <a:solidFill>
                  <a:srgbClr val="FFFFFF"/>
                </a:solidFill>
                <a:latin typeface="Century Gothic"/>
                <a:cs typeface="Century Gothic"/>
              </a:rPr>
              <a:t>  </a:t>
            </a:r>
            <a:r>
              <a:rPr sz="3450" spc="110" dirty="0">
                <a:solidFill>
                  <a:srgbClr val="FFFFFF"/>
                </a:solidFill>
                <a:latin typeface="Century Gothic"/>
                <a:cs typeface="Century Gothic"/>
              </a:rPr>
              <a:t>essential</a:t>
            </a:r>
            <a:r>
              <a:rPr sz="3450" spc="770" dirty="0">
                <a:solidFill>
                  <a:srgbClr val="FFFFFF"/>
                </a:solidFill>
                <a:latin typeface="Century Gothic"/>
                <a:cs typeface="Century Gothic"/>
              </a:rPr>
              <a:t>  </a:t>
            </a:r>
            <a:r>
              <a:rPr sz="3450" spc="220" dirty="0">
                <a:solidFill>
                  <a:srgbClr val="FFFFFF"/>
                </a:solidFill>
                <a:latin typeface="Century Gothic"/>
                <a:cs typeface="Century Gothic"/>
              </a:rPr>
              <a:t>in</a:t>
            </a:r>
            <a:r>
              <a:rPr sz="3450" spc="765" dirty="0">
                <a:solidFill>
                  <a:srgbClr val="FFFFFF"/>
                </a:solidFill>
                <a:latin typeface="Century Gothic"/>
                <a:cs typeface="Century Gothic"/>
              </a:rPr>
              <a:t>  </a:t>
            </a:r>
            <a:r>
              <a:rPr sz="3450" dirty="0">
                <a:solidFill>
                  <a:srgbClr val="FFFFFF"/>
                </a:solidFill>
                <a:latin typeface="Century Gothic"/>
                <a:cs typeface="Century Gothic"/>
              </a:rPr>
              <a:t>today's</a:t>
            </a:r>
            <a:r>
              <a:rPr sz="3450" spc="765" dirty="0">
                <a:solidFill>
                  <a:srgbClr val="FFFFFF"/>
                </a:solidFill>
                <a:latin typeface="Century Gothic"/>
                <a:cs typeface="Century Gothic"/>
              </a:rPr>
              <a:t>  </a:t>
            </a:r>
            <a:r>
              <a:rPr sz="3450" spc="75" dirty="0">
                <a:solidFill>
                  <a:srgbClr val="FFFFFF"/>
                </a:solidFill>
                <a:latin typeface="Century Gothic"/>
                <a:cs typeface="Century Gothic"/>
              </a:rPr>
              <a:t>digital </a:t>
            </a:r>
            <a:r>
              <a:rPr sz="3450" dirty="0">
                <a:solidFill>
                  <a:srgbClr val="FFFFFF"/>
                </a:solidFill>
                <a:latin typeface="Century Gothic"/>
                <a:cs typeface="Century Gothic"/>
              </a:rPr>
              <a:t>landscape.</a:t>
            </a:r>
            <a:r>
              <a:rPr sz="3450" spc="335" dirty="0">
                <a:solidFill>
                  <a:srgbClr val="FFFFFF"/>
                </a:solidFill>
                <a:latin typeface="Century Gothic"/>
                <a:cs typeface="Century Gothic"/>
              </a:rPr>
              <a:t>  </a:t>
            </a:r>
            <a:r>
              <a:rPr sz="3450" spc="100" dirty="0">
                <a:solidFill>
                  <a:srgbClr val="FFFFFF"/>
                </a:solidFill>
                <a:latin typeface="Century Gothic"/>
                <a:cs typeface="Century Gothic"/>
              </a:rPr>
              <a:t>Staying</a:t>
            </a:r>
            <a:r>
              <a:rPr sz="3450" spc="340" dirty="0">
                <a:solidFill>
                  <a:srgbClr val="FFFFFF"/>
                </a:solidFill>
                <a:latin typeface="Century Gothic"/>
                <a:cs typeface="Century Gothic"/>
              </a:rPr>
              <a:t>  </a:t>
            </a:r>
            <a:r>
              <a:rPr sz="3450" spc="100" dirty="0">
                <a:solidFill>
                  <a:srgbClr val="FFFFFF"/>
                </a:solidFill>
                <a:latin typeface="Century Gothic"/>
                <a:cs typeface="Century Gothic"/>
              </a:rPr>
              <a:t>vigilant</a:t>
            </a:r>
            <a:r>
              <a:rPr sz="3450" spc="345" dirty="0">
                <a:solidFill>
                  <a:srgbClr val="FFFFFF"/>
                </a:solidFill>
                <a:latin typeface="Century Gothic"/>
                <a:cs typeface="Century Gothic"/>
              </a:rPr>
              <a:t>  </a:t>
            </a:r>
            <a:r>
              <a:rPr sz="3450" dirty="0">
                <a:solidFill>
                  <a:srgbClr val="FFFFFF"/>
                </a:solidFill>
                <a:latin typeface="Century Gothic"/>
                <a:cs typeface="Century Gothic"/>
              </a:rPr>
              <a:t>and</a:t>
            </a:r>
            <a:r>
              <a:rPr sz="3450" spc="345" dirty="0">
                <a:solidFill>
                  <a:srgbClr val="FFFFFF"/>
                </a:solidFill>
                <a:latin typeface="Century Gothic"/>
                <a:cs typeface="Century Gothic"/>
              </a:rPr>
              <a:t>  </a:t>
            </a:r>
            <a:r>
              <a:rPr sz="3450" spc="114" dirty="0">
                <a:solidFill>
                  <a:srgbClr val="FFFFFF"/>
                </a:solidFill>
                <a:latin typeface="Century Gothic"/>
                <a:cs typeface="Century Gothic"/>
              </a:rPr>
              <a:t>informed</a:t>
            </a:r>
            <a:r>
              <a:rPr sz="3450" spc="345" dirty="0">
                <a:solidFill>
                  <a:srgbClr val="FFFFFF"/>
                </a:solidFill>
                <a:latin typeface="Century Gothic"/>
                <a:cs typeface="Century Gothic"/>
              </a:rPr>
              <a:t>  </a:t>
            </a:r>
            <a:r>
              <a:rPr sz="3450" spc="280" dirty="0">
                <a:solidFill>
                  <a:srgbClr val="FFFFFF"/>
                </a:solidFill>
                <a:latin typeface="Century Gothic"/>
                <a:cs typeface="Century Gothic"/>
              </a:rPr>
              <a:t>is</a:t>
            </a:r>
            <a:r>
              <a:rPr sz="3450" spc="340" dirty="0">
                <a:solidFill>
                  <a:srgbClr val="FFFFFF"/>
                </a:solidFill>
                <a:latin typeface="Century Gothic"/>
                <a:cs typeface="Century Gothic"/>
              </a:rPr>
              <a:t>  </a:t>
            </a:r>
            <a:r>
              <a:rPr sz="3450" dirty="0">
                <a:solidFill>
                  <a:srgbClr val="FFFFFF"/>
                </a:solidFill>
                <a:latin typeface="Century Gothic"/>
                <a:cs typeface="Century Gothic"/>
              </a:rPr>
              <a:t>key</a:t>
            </a:r>
            <a:r>
              <a:rPr sz="3450" spc="345" dirty="0">
                <a:solidFill>
                  <a:srgbClr val="FFFFFF"/>
                </a:solidFill>
                <a:latin typeface="Century Gothic"/>
                <a:cs typeface="Century Gothic"/>
              </a:rPr>
              <a:t>  </a:t>
            </a:r>
            <a:r>
              <a:rPr sz="3450" dirty="0">
                <a:solidFill>
                  <a:srgbClr val="FFFFFF"/>
                </a:solidFill>
                <a:latin typeface="Century Gothic"/>
                <a:cs typeface="Century Gothic"/>
              </a:rPr>
              <a:t>to</a:t>
            </a:r>
            <a:r>
              <a:rPr sz="3450" spc="345" dirty="0">
                <a:solidFill>
                  <a:srgbClr val="FFFFFF"/>
                </a:solidFill>
                <a:latin typeface="Century Gothic"/>
                <a:cs typeface="Century Gothic"/>
              </a:rPr>
              <a:t>  </a:t>
            </a:r>
            <a:r>
              <a:rPr sz="3450" spc="40" dirty="0">
                <a:solidFill>
                  <a:srgbClr val="FFFFFF"/>
                </a:solidFill>
                <a:latin typeface="Century Gothic"/>
                <a:cs typeface="Century Gothic"/>
              </a:rPr>
              <a:t>protecting </a:t>
            </a:r>
            <a:r>
              <a:rPr sz="3450" spc="100" dirty="0">
                <a:solidFill>
                  <a:srgbClr val="FFFFFF"/>
                </a:solidFill>
                <a:latin typeface="Century Gothic"/>
                <a:cs typeface="Century Gothic"/>
              </a:rPr>
              <a:t>ourselves</a:t>
            </a:r>
            <a:r>
              <a:rPr sz="3450" spc="-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dirty="0">
                <a:solidFill>
                  <a:srgbClr val="FFFFFF"/>
                </a:solidFill>
                <a:latin typeface="Century Gothic"/>
                <a:cs typeface="Century Gothic"/>
              </a:rPr>
              <a:t>and</a:t>
            </a:r>
            <a:r>
              <a:rPr sz="3450" spc="-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Century Gothic"/>
                <a:cs typeface="Century Gothic"/>
              </a:rPr>
              <a:t>our</a:t>
            </a:r>
            <a:r>
              <a:rPr sz="3450" spc="-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85" dirty="0">
                <a:solidFill>
                  <a:srgbClr val="FFFFFF"/>
                </a:solidFill>
                <a:latin typeface="Century Gothic"/>
                <a:cs typeface="Century Gothic"/>
              </a:rPr>
              <a:t>organizations</a:t>
            </a:r>
            <a:r>
              <a:rPr sz="3450" spc="-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160" dirty="0">
                <a:solidFill>
                  <a:srgbClr val="FFFFFF"/>
                </a:solidFill>
                <a:latin typeface="Century Gothic"/>
                <a:cs typeface="Century Gothic"/>
              </a:rPr>
              <a:t>from</a:t>
            </a:r>
            <a:r>
              <a:rPr sz="3450" spc="-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dirty="0">
                <a:solidFill>
                  <a:srgbClr val="FFFFFF"/>
                </a:solidFill>
                <a:latin typeface="Century Gothic"/>
                <a:cs typeface="Century Gothic"/>
              </a:rPr>
              <a:t>potential</a:t>
            </a:r>
            <a:r>
              <a:rPr sz="3450" spc="-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-10" dirty="0">
                <a:solidFill>
                  <a:srgbClr val="FFFFFF"/>
                </a:solidFill>
                <a:latin typeface="Century Gothic"/>
                <a:cs typeface="Century Gothic"/>
              </a:rPr>
              <a:t>cyber</a:t>
            </a:r>
            <a:r>
              <a:rPr sz="3450" spc="-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Century Gothic"/>
                <a:cs typeface="Century Gothic"/>
              </a:rPr>
              <a:t>threats.</a:t>
            </a:r>
            <a:endParaRPr sz="3450" dirty="0">
              <a:latin typeface="Century Gothic"/>
              <a:cs typeface="Century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43836" y="3526294"/>
            <a:ext cx="7439025" cy="1534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900" spc="905" dirty="0">
                <a:solidFill>
                  <a:srgbClr val="FFFFFF"/>
                </a:solidFill>
              </a:rPr>
              <a:t>Thank</a:t>
            </a:r>
            <a:r>
              <a:rPr sz="9900" spc="114" dirty="0">
                <a:solidFill>
                  <a:srgbClr val="FFFFFF"/>
                </a:solidFill>
              </a:rPr>
              <a:t> </a:t>
            </a:r>
            <a:r>
              <a:rPr sz="9900" spc="350" dirty="0">
                <a:solidFill>
                  <a:srgbClr val="FFFFFF"/>
                </a:solidFill>
              </a:rPr>
              <a:t>you!</a:t>
            </a:r>
            <a:endParaRPr sz="9900" dirty="0"/>
          </a:p>
        </p:txBody>
      </p:sp>
      <p:sp>
        <p:nvSpPr>
          <p:cNvPr id="4" name="object 4"/>
          <p:cNvSpPr/>
          <p:nvPr/>
        </p:nvSpPr>
        <p:spPr>
          <a:xfrm>
            <a:off x="2380424" y="5119865"/>
            <a:ext cx="7055484" cy="28575"/>
          </a:xfrm>
          <a:custGeom>
            <a:avLst/>
            <a:gdLst/>
            <a:ahLst/>
            <a:cxnLst/>
            <a:rect l="l" t="t" r="r" b="b"/>
            <a:pathLst>
              <a:path w="7055484" h="28575">
                <a:moveTo>
                  <a:pt x="7055015" y="0"/>
                </a:moveTo>
                <a:lnTo>
                  <a:pt x="0" y="0"/>
                </a:lnTo>
                <a:lnTo>
                  <a:pt x="0" y="28575"/>
                </a:lnTo>
                <a:lnTo>
                  <a:pt x="7055015" y="28575"/>
                </a:lnTo>
                <a:lnTo>
                  <a:pt x="7055015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340" dirty="0"/>
              <a:t>Introduction</a:t>
            </a:r>
            <a:r>
              <a:rPr sz="4800" spc="75" dirty="0"/>
              <a:t> </a:t>
            </a:r>
            <a:r>
              <a:rPr sz="4800" spc="355" dirty="0"/>
              <a:t>to</a:t>
            </a:r>
            <a:r>
              <a:rPr sz="4800" spc="75" dirty="0"/>
              <a:t> </a:t>
            </a:r>
            <a:r>
              <a:rPr sz="4800" spc="180" dirty="0"/>
              <a:t>Cybercrime</a:t>
            </a:r>
            <a:endParaRPr sz="4800" dirty="0"/>
          </a:p>
        </p:txBody>
      </p:sp>
      <p:sp>
        <p:nvSpPr>
          <p:cNvPr id="4" name="object 4"/>
          <p:cNvSpPr txBox="1"/>
          <p:nvPr/>
        </p:nvSpPr>
        <p:spPr>
          <a:xfrm>
            <a:off x="1954961" y="2614968"/>
            <a:ext cx="5330190" cy="6403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18770">
              <a:lnSpc>
                <a:spcPct val="100600"/>
              </a:lnSpc>
              <a:spcBef>
                <a:spcPts val="100"/>
              </a:spcBef>
            </a:pPr>
            <a:r>
              <a:rPr sz="3200" spc="225" dirty="0">
                <a:solidFill>
                  <a:srgbClr val="FFFFFF"/>
                </a:solidFill>
                <a:latin typeface="Century Gothic"/>
                <a:cs typeface="Century Gothic"/>
              </a:rPr>
              <a:t>In</a:t>
            </a:r>
            <a:r>
              <a:rPr sz="3200" spc="-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200" dirty="0">
                <a:solidFill>
                  <a:srgbClr val="FFFFFF"/>
                </a:solidFill>
                <a:latin typeface="Century Gothic"/>
                <a:cs typeface="Century Gothic"/>
              </a:rPr>
              <a:t>today's</a:t>
            </a:r>
            <a:r>
              <a:rPr sz="3200" spc="-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200" spc="95" dirty="0">
                <a:solidFill>
                  <a:srgbClr val="FFFFFF"/>
                </a:solidFill>
                <a:latin typeface="Century Gothic"/>
                <a:cs typeface="Century Gothic"/>
              </a:rPr>
              <a:t>digital</a:t>
            </a:r>
            <a:r>
              <a:rPr sz="3200" spc="-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Century Gothic"/>
                <a:cs typeface="Century Gothic"/>
              </a:rPr>
              <a:t>age, </a:t>
            </a:r>
            <a:r>
              <a:rPr sz="3200" b="1" spc="130" dirty="0">
                <a:solidFill>
                  <a:srgbClr val="FFFFFF"/>
                </a:solidFill>
                <a:latin typeface="Century Gothic"/>
                <a:cs typeface="Century Gothic"/>
              </a:rPr>
              <a:t>cybercrime</a:t>
            </a:r>
            <a:r>
              <a:rPr sz="3200" b="1" spc="-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200" spc="75" dirty="0">
                <a:solidFill>
                  <a:srgbClr val="FFFFFF"/>
                </a:solidFill>
                <a:latin typeface="Century Gothic"/>
                <a:cs typeface="Century Gothic"/>
              </a:rPr>
              <a:t>poses </a:t>
            </a:r>
            <a:r>
              <a:rPr sz="3200" spc="130" dirty="0">
                <a:solidFill>
                  <a:srgbClr val="FFFFFF"/>
                </a:solidFill>
                <a:latin typeface="Century Gothic"/>
                <a:cs typeface="Century Gothic"/>
              </a:rPr>
              <a:t>signiﬁcant</a:t>
            </a:r>
            <a:r>
              <a:rPr sz="3200" spc="17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200" dirty="0">
                <a:solidFill>
                  <a:srgbClr val="FFFFFF"/>
                </a:solidFill>
                <a:latin typeface="Century Gothic"/>
                <a:cs typeface="Century Gothic"/>
              </a:rPr>
              <a:t>challenges</a:t>
            </a:r>
            <a:r>
              <a:rPr sz="3200" spc="18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Century Gothic"/>
                <a:cs typeface="Century Gothic"/>
              </a:rPr>
              <a:t>to </a:t>
            </a:r>
            <a:r>
              <a:rPr sz="3200" spc="114" dirty="0">
                <a:solidFill>
                  <a:srgbClr val="FFFFFF"/>
                </a:solidFill>
                <a:latin typeface="Century Gothic"/>
                <a:cs typeface="Century Gothic"/>
              </a:rPr>
              <a:t>individuals</a:t>
            </a:r>
            <a:r>
              <a:rPr sz="3200" spc="-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Century Gothic"/>
                <a:cs typeface="Century Gothic"/>
              </a:rPr>
              <a:t>and </a:t>
            </a:r>
            <a:r>
              <a:rPr sz="3200" spc="65" dirty="0">
                <a:solidFill>
                  <a:srgbClr val="FFFFFF"/>
                </a:solidFill>
                <a:latin typeface="Century Gothic"/>
                <a:cs typeface="Century Gothic"/>
              </a:rPr>
              <a:t>organizations.</a:t>
            </a:r>
            <a:endParaRPr sz="3200" dirty="0">
              <a:latin typeface="Century Gothic"/>
              <a:cs typeface="Century Gothic"/>
            </a:endParaRPr>
          </a:p>
          <a:p>
            <a:pPr marL="12700">
              <a:lnSpc>
                <a:spcPts val="3825"/>
              </a:lnSpc>
            </a:pPr>
            <a:r>
              <a:rPr sz="3200" spc="135" dirty="0">
                <a:solidFill>
                  <a:srgbClr val="FFFFFF"/>
                </a:solidFill>
                <a:latin typeface="Century Gothic"/>
                <a:cs typeface="Century Gothic"/>
              </a:rPr>
              <a:t>Understanding</a:t>
            </a:r>
            <a:r>
              <a:rPr sz="3200" spc="-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200" spc="254" dirty="0">
                <a:solidFill>
                  <a:srgbClr val="FFFFFF"/>
                </a:solidFill>
                <a:latin typeface="Century Gothic"/>
                <a:cs typeface="Century Gothic"/>
              </a:rPr>
              <a:t>its</a:t>
            </a:r>
            <a:r>
              <a:rPr sz="3200" spc="-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200" spc="70" dirty="0">
                <a:solidFill>
                  <a:srgbClr val="FFFFFF"/>
                </a:solidFill>
                <a:latin typeface="Century Gothic"/>
                <a:cs typeface="Century Gothic"/>
              </a:rPr>
              <a:t>various</a:t>
            </a:r>
            <a:endParaRPr sz="3200" dirty="0">
              <a:latin typeface="Century Gothic"/>
              <a:cs typeface="Century Gothic"/>
            </a:endParaRPr>
          </a:p>
          <a:p>
            <a:pPr marL="12700" marR="5080">
              <a:lnSpc>
                <a:spcPct val="100600"/>
              </a:lnSpc>
              <a:spcBef>
                <a:spcPts val="35"/>
              </a:spcBef>
            </a:pPr>
            <a:r>
              <a:rPr sz="3200" spc="130" dirty="0">
                <a:solidFill>
                  <a:srgbClr val="FFFFFF"/>
                </a:solidFill>
                <a:latin typeface="Century Gothic"/>
                <a:cs typeface="Century Gothic"/>
              </a:rPr>
              <a:t>forms,</a:t>
            </a:r>
            <a:r>
              <a:rPr sz="3200" spc="-1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200" dirty="0">
                <a:solidFill>
                  <a:srgbClr val="FFFFFF"/>
                </a:solidFill>
                <a:latin typeface="Century Gothic"/>
                <a:cs typeface="Century Gothic"/>
              </a:rPr>
              <a:t>associated</a:t>
            </a:r>
            <a:r>
              <a:rPr sz="3200" spc="-9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200" b="1" spc="190" dirty="0">
                <a:solidFill>
                  <a:srgbClr val="FFFFFF"/>
                </a:solidFill>
                <a:latin typeface="Century Gothic"/>
                <a:cs typeface="Century Gothic"/>
              </a:rPr>
              <a:t>threats</a:t>
            </a:r>
            <a:r>
              <a:rPr sz="3200" spc="190" dirty="0">
                <a:solidFill>
                  <a:srgbClr val="FFFFFF"/>
                </a:solidFill>
                <a:latin typeface="Century Gothic"/>
                <a:cs typeface="Century Gothic"/>
              </a:rPr>
              <a:t>, </a:t>
            </a:r>
            <a:r>
              <a:rPr sz="3200" dirty="0">
                <a:solidFill>
                  <a:srgbClr val="FFFFFF"/>
                </a:solidFill>
                <a:latin typeface="Century Gothic"/>
                <a:cs typeface="Century Gothic"/>
              </a:rPr>
              <a:t>and</a:t>
            </a:r>
            <a:r>
              <a:rPr sz="3200" spc="-17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200" dirty="0">
                <a:solidFill>
                  <a:srgbClr val="FFFFFF"/>
                </a:solidFill>
                <a:latin typeface="Century Gothic"/>
                <a:cs typeface="Century Gothic"/>
              </a:rPr>
              <a:t>effective</a:t>
            </a:r>
            <a:r>
              <a:rPr sz="3200" spc="-16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200" b="1" spc="165" dirty="0">
                <a:solidFill>
                  <a:srgbClr val="FFFFFF"/>
                </a:solidFill>
                <a:latin typeface="Century Gothic"/>
                <a:cs typeface="Century Gothic"/>
              </a:rPr>
              <a:t>protective </a:t>
            </a:r>
            <a:r>
              <a:rPr sz="3200" b="1" spc="215" dirty="0">
                <a:solidFill>
                  <a:srgbClr val="FFFFFF"/>
                </a:solidFill>
                <a:latin typeface="Century Gothic"/>
                <a:cs typeface="Century Gothic"/>
              </a:rPr>
              <a:t>strategies</a:t>
            </a:r>
            <a:r>
              <a:rPr sz="3200" b="1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200" spc="280" dirty="0">
                <a:solidFill>
                  <a:srgbClr val="FFFFFF"/>
                </a:solidFill>
                <a:latin typeface="Century Gothic"/>
                <a:cs typeface="Century Gothic"/>
              </a:rPr>
              <a:t>is</a:t>
            </a:r>
            <a:r>
              <a:rPr sz="3200" spc="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200" dirty="0">
                <a:solidFill>
                  <a:srgbClr val="FFFFFF"/>
                </a:solidFill>
                <a:latin typeface="Century Gothic"/>
                <a:cs typeface="Century Gothic"/>
              </a:rPr>
              <a:t>crucial</a:t>
            </a:r>
            <a:r>
              <a:rPr sz="3200" spc="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200" spc="75" dirty="0">
                <a:solidFill>
                  <a:srgbClr val="FFFFFF"/>
                </a:solidFill>
                <a:latin typeface="Century Gothic"/>
                <a:cs typeface="Century Gothic"/>
              </a:rPr>
              <a:t>for </a:t>
            </a:r>
            <a:r>
              <a:rPr sz="3200" spc="60" dirty="0">
                <a:solidFill>
                  <a:srgbClr val="FFFFFF"/>
                </a:solidFill>
                <a:latin typeface="Century Gothic"/>
                <a:cs typeface="Century Gothic"/>
              </a:rPr>
              <a:t>safeguarding</a:t>
            </a:r>
            <a:r>
              <a:rPr sz="3200" spc="-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200" spc="120" dirty="0">
                <a:solidFill>
                  <a:srgbClr val="FFFFFF"/>
                </a:solidFill>
                <a:latin typeface="Century Gothic"/>
                <a:cs typeface="Century Gothic"/>
              </a:rPr>
              <a:t>sensitive </a:t>
            </a:r>
            <a:r>
              <a:rPr sz="3200" spc="125" dirty="0">
                <a:solidFill>
                  <a:srgbClr val="FFFFFF"/>
                </a:solidFill>
                <a:latin typeface="Century Gothic"/>
                <a:cs typeface="Century Gothic"/>
              </a:rPr>
              <a:t>information</a:t>
            </a:r>
            <a:r>
              <a:rPr sz="3200" spc="-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Century Gothic"/>
                <a:cs typeface="Century Gothic"/>
              </a:rPr>
              <a:t>and </a:t>
            </a:r>
            <a:r>
              <a:rPr sz="3200" spc="120" dirty="0">
                <a:solidFill>
                  <a:srgbClr val="FFFFFF"/>
                </a:solidFill>
                <a:latin typeface="Century Gothic"/>
                <a:cs typeface="Century Gothic"/>
              </a:rPr>
              <a:t>maintaining </a:t>
            </a:r>
            <a:r>
              <a:rPr sz="3200" b="1" spc="130" dirty="0">
                <a:solidFill>
                  <a:srgbClr val="FFFFFF"/>
                </a:solidFill>
                <a:latin typeface="Century Gothic"/>
                <a:cs typeface="Century Gothic"/>
              </a:rPr>
              <a:t>cybersecurity</a:t>
            </a:r>
            <a:r>
              <a:rPr sz="3200" spc="130" dirty="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endParaRPr sz="3200" dirty="0">
              <a:latin typeface="Century Gothic"/>
              <a:cs typeface="Century Gothic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968614" y="711327"/>
            <a:ext cx="14575790" cy="8023225"/>
            <a:chOff x="1968614" y="711327"/>
            <a:chExt cx="14575790" cy="8023225"/>
          </a:xfrm>
        </p:grpSpPr>
        <p:sp>
          <p:nvSpPr>
            <p:cNvPr id="6" name="object 6"/>
            <p:cNvSpPr/>
            <p:nvPr/>
          </p:nvSpPr>
          <p:spPr>
            <a:xfrm>
              <a:off x="1968614" y="711326"/>
              <a:ext cx="5187950" cy="28575"/>
            </a:xfrm>
            <a:custGeom>
              <a:avLst/>
              <a:gdLst/>
              <a:ahLst/>
              <a:cxnLst/>
              <a:rect l="l" t="t" r="r" b="b"/>
              <a:pathLst>
                <a:path w="5187950" h="28575">
                  <a:moveTo>
                    <a:pt x="5187632" y="0"/>
                  </a:moveTo>
                  <a:lnTo>
                    <a:pt x="0" y="0"/>
                  </a:lnTo>
                  <a:lnTo>
                    <a:pt x="0" y="28575"/>
                  </a:lnTo>
                  <a:lnTo>
                    <a:pt x="5187632" y="28575"/>
                  </a:lnTo>
                  <a:lnTo>
                    <a:pt x="5187632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76688" y="2638234"/>
              <a:ext cx="6667499" cy="6096000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86870" y="944455"/>
            <a:ext cx="7865109" cy="8851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650" spc="390" dirty="0"/>
              <a:t>Types</a:t>
            </a:r>
            <a:r>
              <a:rPr sz="5650" spc="70" dirty="0"/>
              <a:t> </a:t>
            </a:r>
            <a:r>
              <a:rPr lang="en-US" sz="5650" spc="405" dirty="0"/>
              <a:t>o</a:t>
            </a:r>
            <a:r>
              <a:rPr sz="5650" spc="405" dirty="0"/>
              <a:t>f</a:t>
            </a:r>
            <a:r>
              <a:rPr sz="5650" spc="70" dirty="0"/>
              <a:t> </a:t>
            </a:r>
            <a:r>
              <a:rPr sz="5650" spc="200" dirty="0"/>
              <a:t>Cybercrime</a:t>
            </a:r>
            <a:endParaRPr sz="5650" dirty="0"/>
          </a:p>
        </p:txBody>
      </p:sp>
      <p:sp>
        <p:nvSpPr>
          <p:cNvPr id="4" name="object 4"/>
          <p:cNvSpPr txBox="1"/>
          <p:nvPr/>
        </p:nvSpPr>
        <p:spPr>
          <a:xfrm>
            <a:off x="4135869" y="2701938"/>
            <a:ext cx="9966960" cy="24199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065" marR="5080" algn="ctr">
              <a:lnSpc>
                <a:spcPct val="99700"/>
              </a:lnSpc>
              <a:spcBef>
                <a:spcPts val="110"/>
              </a:spcBef>
            </a:pPr>
            <a:r>
              <a:rPr sz="3150" dirty="0">
                <a:solidFill>
                  <a:srgbClr val="FFFFFF"/>
                </a:solidFill>
                <a:latin typeface="Century Gothic"/>
                <a:cs typeface="Century Gothic"/>
              </a:rPr>
              <a:t>Cybercrime</a:t>
            </a:r>
            <a:r>
              <a:rPr sz="3150" spc="-7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150" spc="-105" dirty="0">
                <a:solidFill>
                  <a:srgbClr val="FFFFFF"/>
                </a:solidFill>
                <a:latin typeface="Century Gothic"/>
                <a:cs typeface="Century Gothic"/>
              </a:rPr>
              <a:t>can</a:t>
            </a:r>
            <a:r>
              <a:rPr sz="3150" spc="-7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150" dirty="0">
                <a:solidFill>
                  <a:srgbClr val="FFFFFF"/>
                </a:solidFill>
                <a:latin typeface="Century Gothic"/>
                <a:cs typeface="Century Gothic"/>
              </a:rPr>
              <a:t>be</a:t>
            </a:r>
            <a:r>
              <a:rPr sz="3150" spc="-7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150" dirty="0">
                <a:solidFill>
                  <a:srgbClr val="FFFFFF"/>
                </a:solidFill>
                <a:latin typeface="Century Gothic"/>
                <a:cs typeface="Century Gothic"/>
              </a:rPr>
              <a:t>categorized</a:t>
            </a:r>
            <a:r>
              <a:rPr sz="3150" spc="-7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150" spc="110" dirty="0">
                <a:solidFill>
                  <a:srgbClr val="FFFFFF"/>
                </a:solidFill>
                <a:latin typeface="Century Gothic"/>
                <a:cs typeface="Century Gothic"/>
              </a:rPr>
              <a:t>into</a:t>
            </a:r>
            <a:r>
              <a:rPr sz="3150" spc="-7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150" spc="70" dirty="0">
                <a:solidFill>
                  <a:srgbClr val="FFFFFF"/>
                </a:solidFill>
                <a:latin typeface="Century Gothic"/>
                <a:cs typeface="Century Gothic"/>
              </a:rPr>
              <a:t>various</a:t>
            </a:r>
            <a:r>
              <a:rPr sz="3150" spc="-6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150" spc="-10" dirty="0">
                <a:solidFill>
                  <a:srgbClr val="FFFFFF"/>
                </a:solidFill>
                <a:latin typeface="Century Gothic"/>
                <a:cs typeface="Century Gothic"/>
              </a:rPr>
              <a:t>types, </a:t>
            </a:r>
            <a:r>
              <a:rPr sz="3150" spc="105" dirty="0">
                <a:solidFill>
                  <a:srgbClr val="FFFFFF"/>
                </a:solidFill>
                <a:latin typeface="Century Gothic"/>
                <a:cs typeface="Century Gothic"/>
              </a:rPr>
              <a:t>including</a:t>
            </a:r>
            <a:r>
              <a:rPr sz="3150" spc="-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150" b="1" spc="110" dirty="0">
                <a:solidFill>
                  <a:srgbClr val="FFFFFF"/>
                </a:solidFill>
                <a:latin typeface="Century Gothic"/>
                <a:cs typeface="Century Gothic"/>
              </a:rPr>
              <a:t>hacking</a:t>
            </a:r>
            <a:r>
              <a:rPr sz="3150" spc="110" dirty="0">
                <a:solidFill>
                  <a:srgbClr val="FFFFFF"/>
                </a:solidFill>
                <a:latin typeface="Century Gothic"/>
                <a:cs typeface="Century Gothic"/>
              </a:rPr>
              <a:t>,</a:t>
            </a:r>
            <a:r>
              <a:rPr sz="3150" spc="-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150" b="1" spc="195" dirty="0">
                <a:solidFill>
                  <a:srgbClr val="FFFFFF"/>
                </a:solidFill>
                <a:latin typeface="Century Gothic"/>
                <a:cs typeface="Century Gothic"/>
              </a:rPr>
              <a:t>phishing</a:t>
            </a:r>
            <a:r>
              <a:rPr sz="3150" spc="195" dirty="0">
                <a:solidFill>
                  <a:srgbClr val="FFFFFF"/>
                </a:solidFill>
                <a:latin typeface="Century Gothic"/>
                <a:cs typeface="Century Gothic"/>
              </a:rPr>
              <a:t>,</a:t>
            </a:r>
            <a:r>
              <a:rPr sz="3150" spc="-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150" b="1" spc="110" dirty="0">
                <a:solidFill>
                  <a:srgbClr val="FFFFFF"/>
                </a:solidFill>
                <a:latin typeface="Century Gothic"/>
                <a:cs typeface="Century Gothic"/>
              </a:rPr>
              <a:t>malware</a:t>
            </a:r>
            <a:r>
              <a:rPr sz="3150" spc="110" dirty="0">
                <a:solidFill>
                  <a:srgbClr val="FFFFFF"/>
                </a:solidFill>
                <a:latin typeface="Century Gothic"/>
                <a:cs typeface="Century Gothic"/>
              </a:rPr>
              <a:t>,</a:t>
            </a:r>
            <a:r>
              <a:rPr sz="3150" spc="-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150" spc="-25" dirty="0">
                <a:solidFill>
                  <a:srgbClr val="FFFFFF"/>
                </a:solidFill>
                <a:latin typeface="Century Gothic"/>
                <a:cs typeface="Century Gothic"/>
              </a:rPr>
              <a:t>and </a:t>
            </a:r>
            <a:r>
              <a:rPr sz="3150" b="1" spc="229" dirty="0">
                <a:solidFill>
                  <a:srgbClr val="FFFFFF"/>
                </a:solidFill>
                <a:latin typeface="Century Gothic"/>
                <a:cs typeface="Century Gothic"/>
              </a:rPr>
              <a:t>identity</a:t>
            </a:r>
            <a:r>
              <a:rPr sz="3150" b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150" b="1" spc="229" dirty="0">
                <a:solidFill>
                  <a:srgbClr val="FFFFFF"/>
                </a:solidFill>
                <a:latin typeface="Century Gothic"/>
                <a:cs typeface="Century Gothic"/>
              </a:rPr>
              <a:t>theft</a:t>
            </a:r>
            <a:r>
              <a:rPr sz="3150" spc="229" dirty="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r>
              <a:rPr sz="3150" spc="-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150" dirty="0">
                <a:solidFill>
                  <a:srgbClr val="FFFFFF"/>
                </a:solidFill>
                <a:latin typeface="Century Gothic"/>
                <a:cs typeface="Century Gothic"/>
              </a:rPr>
              <a:t>Each</a:t>
            </a:r>
            <a:r>
              <a:rPr sz="3150" spc="-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150" dirty="0">
                <a:solidFill>
                  <a:srgbClr val="FFFFFF"/>
                </a:solidFill>
                <a:latin typeface="Century Gothic"/>
                <a:cs typeface="Century Gothic"/>
              </a:rPr>
              <a:t>type</a:t>
            </a:r>
            <a:r>
              <a:rPr sz="3150" spc="-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150" spc="110" dirty="0">
                <a:solidFill>
                  <a:srgbClr val="FFFFFF"/>
                </a:solidFill>
                <a:latin typeface="Century Gothic"/>
                <a:cs typeface="Century Gothic"/>
              </a:rPr>
              <a:t>presents</a:t>
            </a:r>
            <a:r>
              <a:rPr sz="3150" spc="-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150" spc="95" dirty="0">
                <a:solidFill>
                  <a:srgbClr val="FFFFFF"/>
                </a:solidFill>
                <a:latin typeface="Century Gothic"/>
                <a:cs typeface="Century Gothic"/>
              </a:rPr>
              <a:t>unique </a:t>
            </a:r>
            <a:r>
              <a:rPr sz="3150" dirty="0">
                <a:solidFill>
                  <a:srgbClr val="FFFFFF"/>
                </a:solidFill>
                <a:latin typeface="Century Gothic"/>
                <a:cs typeface="Century Gothic"/>
              </a:rPr>
              <a:t>challenges</a:t>
            </a:r>
            <a:r>
              <a:rPr sz="3150" spc="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150" dirty="0">
                <a:solidFill>
                  <a:srgbClr val="FFFFFF"/>
                </a:solidFill>
                <a:latin typeface="Century Gothic"/>
                <a:cs typeface="Century Gothic"/>
              </a:rPr>
              <a:t>and</a:t>
            </a:r>
            <a:r>
              <a:rPr sz="3150" spc="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150" spc="110" dirty="0">
                <a:solidFill>
                  <a:srgbClr val="FFFFFF"/>
                </a:solidFill>
                <a:latin typeface="Century Gothic"/>
                <a:cs typeface="Century Gothic"/>
              </a:rPr>
              <a:t>requires</a:t>
            </a:r>
            <a:r>
              <a:rPr sz="3150" spc="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150" dirty="0">
                <a:solidFill>
                  <a:srgbClr val="FFFFFF"/>
                </a:solidFill>
                <a:latin typeface="Century Gothic"/>
                <a:cs typeface="Century Gothic"/>
              </a:rPr>
              <a:t>tailored</a:t>
            </a:r>
            <a:r>
              <a:rPr sz="3150" spc="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150" spc="-40" dirty="0">
                <a:solidFill>
                  <a:srgbClr val="FFFFFF"/>
                </a:solidFill>
                <a:latin typeface="Century Gothic"/>
                <a:cs typeface="Century Gothic"/>
              </a:rPr>
              <a:t>approaches</a:t>
            </a:r>
            <a:r>
              <a:rPr sz="3150" spc="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150" spc="60" dirty="0">
                <a:solidFill>
                  <a:srgbClr val="FFFFFF"/>
                </a:solidFill>
                <a:latin typeface="Century Gothic"/>
                <a:cs typeface="Century Gothic"/>
              </a:rPr>
              <a:t>for </a:t>
            </a:r>
            <a:r>
              <a:rPr sz="3150" b="1" spc="225" dirty="0">
                <a:solidFill>
                  <a:srgbClr val="FFFFFF"/>
                </a:solidFill>
                <a:latin typeface="Century Gothic"/>
                <a:cs typeface="Century Gothic"/>
              </a:rPr>
              <a:t>mitigation</a:t>
            </a:r>
            <a:r>
              <a:rPr sz="3150" b="1" spc="-114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150" dirty="0">
                <a:solidFill>
                  <a:srgbClr val="FFFFFF"/>
                </a:solidFill>
                <a:latin typeface="Century Gothic"/>
                <a:cs typeface="Century Gothic"/>
              </a:rPr>
              <a:t>and</a:t>
            </a:r>
            <a:r>
              <a:rPr sz="3150" spc="-1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150" spc="-10" dirty="0">
                <a:solidFill>
                  <a:srgbClr val="FFFFFF"/>
                </a:solidFill>
                <a:latin typeface="Century Gothic"/>
                <a:cs typeface="Century Gothic"/>
              </a:rPr>
              <a:t>prevention.</a:t>
            </a:r>
            <a:endParaRPr sz="3150" dirty="0">
              <a:latin typeface="Century Gothic"/>
              <a:cs typeface="Century 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28897" y="5269456"/>
            <a:ext cx="10629899" cy="3848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00" spc="250" dirty="0"/>
              <a:t>Hacking</a:t>
            </a:r>
            <a:endParaRPr sz="5100" dirty="0"/>
          </a:p>
        </p:txBody>
      </p:sp>
      <p:sp>
        <p:nvSpPr>
          <p:cNvPr id="4" name="object 4"/>
          <p:cNvSpPr txBox="1"/>
          <p:nvPr/>
        </p:nvSpPr>
        <p:spPr>
          <a:xfrm>
            <a:off x="1954974" y="3300984"/>
            <a:ext cx="6320790" cy="475170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457200">
              <a:lnSpc>
                <a:spcPts val="4120"/>
              </a:lnSpc>
              <a:spcBef>
                <a:spcPts val="250"/>
              </a:spcBef>
            </a:pPr>
            <a:r>
              <a:rPr sz="3450" b="1" spc="175" dirty="0">
                <a:solidFill>
                  <a:srgbClr val="FFFFFF"/>
                </a:solidFill>
                <a:latin typeface="Century Gothic"/>
                <a:cs typeface="Century Gothic"/>
              </a:rPr>
              <a:t>Hacking</a:t>
            </a:r>
            <a:r>
              <a:rPr sz="3450" b="1" spc="-5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Century Gothic"/>
                <a:cs typeface="Century Gothic"/>
              </a:rPr>
              <a:t>involves </a:t>
            </a:r>
            <a:r>
              <a:rPr sz="3450" spc="100" dirty="0">
                <a:solidFill>
                  <a:srgbClr val="FFFFFF"/>
                </a:solidFill>
                <a:latin typeface="Century Gothic"/>
                <a:cs typeface="Century Gothic"/>
              </a:rPr>
              <a:t>unauthorized</a:t>
            </a:r>
            <a:r>
              <a:rPr sz="3450" spc="-1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-75" dirty="0">
                <a:solidFill>
                  <a:srgbClr val="FFFFFF"/>
                </a:solidFill>
                <a:latin typeface="Century Gothic"/>
                <a:cs typeface="Century Gothic"/>
              </a:rPr>
              <a:t>access</a:t>
            </a:r>
            <a:r>
              <a:rPr sz="3450" spc="-9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-25" dirty="0">
                <a:solidFill>
                  <a:srgbClr val="FFFFFF"/>
                </a:solidFill>
                <a:latin typeface="Century Gothic"/>
                <a:cs typeface="Century Gothic"/>
              </a:rPr>
              <a:t>to </a:t>
            </a:r>
            <a:r>
              <a:rPr sz="3450" spc="195" dirty="0">
                <a:solidFill>
                  <a:srgbClr val="FFFFFF"/>
                </a:solidFill>
                <a:latin typeface="Century Gothic"/>
                <a:cs typeface="Century Gothic"/>
              </a:rPr>
              <a:t>systems</a:t>
            </a:r>
            <a:r>
              <a:rPr sz="3450" spc="-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Century Gothic"/>
                <a:cs typeface="Century Gothic"/>
              </a:rPr>
              <a:t>or</a:t>
            </a:r>
            <a:r>
              <a:rPr sz="3450" spc="-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100" dirty="0">
                <a:solidFill>
                  <a:srgbClr val="FFFFFF"/>
                </a:solidFill>
                <a:latin typeface="Century Gothic"/>
                <a:cs typeface="Century Gothic"/>
              </a:rPr>
              <a:t>networks,</a:t>
            </a:r>
            <a:r>
              <a:rPr sz="3450" spc="-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-10" dirty="0">
                <a:solidFill>
                  <a:srgbClr val="FFFFFF"/>
                </a:solidFill>
                <a:latin typeface="Century Gothic"/>
                <a:cs typeface="Century Gothic"/>
              </a:rPr>
              <a:t>often </a:t>
            </a:r>
            <a:r>
              <a:rPr sz="3450" spc="200" dirty="0">
                <a:solidFill>
                  <a:srgbClr val="FFFFFF"/>
                </a:solidFill>
                <a:latin typeface="Century Gothic"/>
                <a:cs typeface="Century Gothic"/>
              </a:rPr>
              <a:t>with</a:t>
            </a:r>
            <a:r>
              <a:rPr sz="3450" spc="-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105" dirty="0">
                <a:solidFill>
                  <a:srgbClr val="FFFFFF"/>
                </a:solidFill>
                <a:latin typeface="Century Gothic"/>
                <a:cs typeface="Century Gothic"/>
              </a:rPr>
              <a:t>malicious</a:t>
            </a:r>
            <a:r>
              <a:rPr sz="3450" spc="-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85" dirty="0">
                <a:solidFill>
                  <a:srgbClr val="FFFFFF"/>
                </a:solidFill>
                <a:latin typeface="Century Gothic"/>
                <a:cs typeface="Century Gothic"/>
              </a:rPr>
              <a:t>intent.</a:t>
            </a:r>
            <a:endParaRPr sz="3450" dirty="0">
              <a:latin typeface="Century Gothic"/>
              <a:cs typeface="Century Gothic"/>
            </a:endParaRPr>
          </a:p>
          <a:p>
            <a:pPr marL="12700">
              <a:lnSpc>
                <a:spcPts val="4004"/>
              </a:lnSpc>
            </a:pPr>
            <a:r>
              <a:rPr sz="3450" spc="125" dirty="0">
                <a:solidFill>
                  <a:srgbClr val="FFFFFF"/>
                </a:solidFill>
                <a:latin typeface="Century Gothic"/>
                <a:cs typeface="Century Gothic"/>
              </a:rPr>
              <a:t>Understanding</a:t>
            </a:r>
            <a:r>
              <a:rPr sz="3450" spc="-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90" dirty="0">
                <a:solidFill>
                  <a:srgbClr val="FFFFFF"/>
                </a:solidFill>
                <a:latin typeface="Century Gothic"/>
                <a:cs typeface="Century Gothic"/>
              </a:rPr>
              <a:t>the</a:t>
            </a:r>
            <a:r>
              <a:rPr sz="3450" spc="-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Century Gothic"/>
                <a:cs typeface="Century Gothic"/>
              </a:rPr>
              <a:t>methods</a:t>
            </a:r>
            <a:endParaRPr sz="3450" dirty="0">
              <a:latin typeface="Century Gothic"/>
              <a:cs typeface="Century Gothic"/>
            </a:endParaRPr>
          </a:p>
          <a:p>
            <a:pPr marL="12700" marR="510540">
              <a:lnSpc>
                <a:spcPts val="4130"/>
              </a:lnSpc>
              <a:spcBef>
                <a:spcPts val="160"/>
              </a:spcBef>
            </a:pPr>
            <a:r>
              <a:rPr sz="3450" dirty="0">
                <a:solidFill>
                  <a:srgbClr val="FFFFFF"/>
                </a:solidFill>
                <a:latin typeface="Century Gothic"/>
                <a:cs typeface="Century Gothic"/>
              </a:rPr>
              <a:t>hackers</a:t>
            </a:r>
            <a:r>
              <a:rPr sz="3450" spc="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Century Gothic"/>
                <a:cs typeface="Century Gothic"/>
              </a:rPr>
              <a:t>use</a:t>
            </a:r>
            <a:r>
              <a:rPr sz="3450" spc="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280" dirty="0">
                <a:solidFill>
                  <a:srgbClr val="FFFFFF"/>
                </a:solidFill>
                <a:latin typeface="Century Gothic"/>
                <a:cs typeface="Century Gothic"/>
              </a:rPr>
              <a:t>is</a:t>
            </a:r>
            <a:r>
              <a:rPr sz="3450" spc="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110" dirty="0">
                <a:solidFill>
                  <a:srgbClr val="FFFFFF"/>
                </a:solidFill>
                <a:latin typeface="Century Gothic"/>
                <a:cs typeface="Century Gothic"/>
              </a:rPr>
              <a:t>essential</a:t>
            </a:r>
            <a:r>
              <a:rPr sz="3450" spc="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Century Gothic"/>
                <a:cs typeface="Century Gothic"/>
              </a:rPr>
              <a:t>for </a:t>
            </a:r>
            <a:r>
              <a:rPr sz="3450" dirty="0">
                <a:solidFill>
                  <a:srgbClr val="FFFFFF"/>
                </a:solidFill>
                <a:latin typeface="Century Gothic"/>
                <a:cs typeface="Century Gothic"/>
              </a:rPr>
              <a:t>developing</a:t>
            </a:r>
            <a:r>
              <a:rPr sz="3450" spc="-10" dirty="0">
                <a:solidFill>
                  <a:srgbClr val="FFFFFF"/>
                </a:solidFill>
                <a:latin typeface="Century Gothic"/>
                <a:cs typeface="Century Gothic"/>
              </a:rPr>
              <a:t> effective </a:t>
            </a:r>
            <a:r>
              <a:rPr sz="3450" b="1" spc="175" dirty="0">
                <a:solidFill>
                  <a:srgbClr val="FFFFFF"/>
                </a:solidFill>
                <a:latin typeface="Century Gothic"/>
                <a:cs typeface="Century Gothic"/>
              </a:rPr>
              <a:t>defensive</a:t>
            </a:r>
            <a:r>
              <a:rPr sz="3450" b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b="1" spc="204" dirty="0">
                <a:solidFill>
                  <a:srgbClr val="FFFFFF"/>
                </a:solidFill>
                <a:latin typeface="Century Gothic"/>
                <a:cs typeface="Century Gothic"/>
              </a:rPr>
              <a:t>measures</a:t>
            </a:r>
            <a:r>
              <a:rPr sz="3450" b="1" spc="-6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-25" dirty="0">
                <a:solidFill>
                  <a:srgbClr val="FFFFFF"/>
                </a:solidFill>
                <a:latin typeface="Century Gothic"/>
                <a:cs typeface="Century Gothic"/>
              </a:rPr>
              <a:t>and </a:t>
            </a:r>
            <a:r>
              <a:rPr sz="3450" spc="50" dirty="0">
                <a:solidFill>
                  <a:srgbClr val="FFFFFF"/>
                </a:solidFill>
                <a:latin typeface="Century Gothic"/>
                <a:cs typeface="Century Gothic"/>
              </a:rPr>
              <a:t>protecting</a:t>
            </a:r>
            <a:r>
              <a:rPr sz="3450" spc="-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Century Gothic"/>
                <a:cs typeface="Century Gothic"/>
              </a:rPr>
              <a:t>sensitive</a:t>
            </a:r>
            <a:r>
              <a:rPr sz="3450" spc="-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-10" dirty="0">
                <a:solidFill>
                  <a:srgbClr val="FFFFFF"/>
                </a:solidFill>
                <a:latin typeface="Century Gothic"/>
                <a:cs typeface="Century Gothic"/>
              </a:rPr>
              <a:t>data.</a:t>
            </a:r>
            <a:endParaRPr sz="3450" dirty="0">
              <a:latin typeface="Century Gothic"/>
              <a:cs typeface="Century Gothic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968614" y="711327"/>
            <a:ext cx="14394180" cy="8195945"/>
            <a:chOff x="1968614" y="711327"/>
            <a:chExt cx="14394180" cy="8195945"/>
          </a:xfrm>
        </p:grpSpPr>
        <p:sp>
          <p:nvSpPr>
            <p:cNvPr id="6" name="object 6"/>
            <p:cNvSpPr/>
            <p:nvPr/>
          </p:nvSpPr>
          <p:spPr>
            <a:xfrm>
              <a:off x="1968614" y="711326"/>
              <a:ext cx="5187950" cy="28575"/>
            </a:xfrm>
            <a:custGeom>
              <a:avLst/>
              <a:gdLst/>
              <a:ahLst/>
              <a:cxnLst/>
              <a:rect l="l" t="t" r="r" b="b"/>
              <a:pathLst>
                <a:path w="5187950" h="28575">
                  <a:moveTo>
                    <a:pt x="5187632" y="0"/>
                  </a:moveTo>
                  <a:lnTo>
                    <a:pt x="0" y="0"/>
                  </a:lnTo>
                  <a:lnTo>
                    <a:pt x="0" y="28575"/>
                  </a:lnTo>
                  <a:lnTo>
                    <a:pt x="5187632" y="28575"/>
                  </a:lnTo>
                  <a:lnTo>
                    <a:pt x="5187632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6077" y="1156703"/>
              <a:ext cx="5886449" cy="7750378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50" dirty="0"/>
              <a:t>Phishing</a:t>
            </a:r>
            <a:r>
              <a:rPr sz="4800" spc="50" dirty="0"/>
              <a:t> </a:t>
            </a:r>
            <a:r>
              <a:rPr sz="4800" spc="285" dirty="0"/>
              <a:t>Attacks</a:t>
            </a:r>
            <a:endParaRPr sz="4800" dirty="0"/>
          </a:p>
        </p:txBody>
      </p:sp>
      <p:sp>
        <p:nvSpPr>
          <p:cNvPr id="4" name="object 4"/>
          <p:cNvSpPr txBox="1"/>
          <p:nvPr/>
        </p:nvSpPr>
        <p:spPr>
          <a:xfrm>
            <a:off x="1954974" y="3253359"/>
            <a:ext cx="6322060" cy="4751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5"/>
              </a:spcBef>
            </a:pPr>
            <a:r>
              <a:rPr sz="3450" b="1" spc="315" dirty="0">
                <a:solidFill>
                  <a:srgbClr val="FFFFFF"/>
                </a:solidFill>
                <a:latin typeface="Century Gothic"/>
                <a:cs typeface="Century Gothic"/>
              </a:rPr>
              <a:t>Phishing</a:t>
            </a:r>
            <a:r>
              <a:rPr sz="3450" b="1" spc="-6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280" dirty="0">
                <a:solidFill>
                  <a:srgbClr val="FFFFFF"/>
                </a:solidFill>
                <a:latin typeface="Century Gothic"/>
                <a:cs typeface="Century Gothic"/>
              </a:rPr>
              <a:t>is</a:t>
            </a:r>
            <a:r>
              <a:rPr sz="3450" spc="-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-335" dirty="0">
                <a:solidFill>
                  <a:srgbClr val="FFFFFF"/>
                </a:solidFill>
                <a:latin typeface="Century Gothic"/>
                <a:cs typeface="Century Gothic"/>
              </a:rPr>
              <a:t>a</a:t>
            </a:r>
            <a:r>
              <a:rPr sz="3450" spc="-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-10" dirty="0">
                <a:solidFill>
                  <a:srgbClr val="FFFFFF"/>
                </a:solidFill>
                <a:latin typeface="Century Gothic"/>
                <a:cs typeface="Century Gothic"/>
              </a:rPr>
              <a:t>deceptive </a:t>
            </a:r>
            <a:r>
              <a:rPr sz="3450" spc="-55" dirty="0">
                <a:solidFill>
                  <a:srgbClr val="FFFFFF"/>
                </a:solidFill>
                <a:latin typeface="Century Gothic"/>
                <a:cs typeface="Century Gothic"/>
              </a:rPr>
              <a:t>practice</a:t>
            </a:r>
            <a:r>
              <a:rPr sz="3450" spc="-8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Century Gothic"/>
                <a:cs typeface="Century Gothic"/>
              </a:rPr>
              <a:t>where</a:t>
            </a:r>
            <a:r>
              <a:rPr sz="3450" spc="-8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-10" dirty="0">
                <a:solidFill>
                  <a:srgbClr val="FFFFFF"/>
                </a:solidFill>
                <a:latin typeface="Century Gothic"/>
                <a:cs typeface="Century Gothic"/>
              </a:rPr>
              <a:t>attackers </a:t>
            </a:r>
            <a:r>
              <a:rPr sz="3450" spc="80" dirty="0">
                <a:solidFill>
                  <a:srgbClr val="FFFFFF"/>
                </a:solidFill>
                <a:latin typeface="Century Gothic"/>
                <a:cs typeface="Century Gothic"/>
              </a:rPr>
              <a:t>impersonate</a:t>
            </a:r>
            <a:r>
              <a:rPr sz="3450" spc="-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Century Gothic"/>
                <a:cs typeface="Century Gothic"/>
              </a:rPr>
              <a:t>legitimate </a:t>
            </a:r>
            <a:r>
              <a:rPr sz="3450" spc="145" dirty="0">
                <a:solidFill>
                  <a:srgbClr val="FFFFFF"/>
                </a:solidFill>
                <a:latin typeface="Century Gothic"/>
                <a:cs typeface="Century Gothic"/>
              </a:rPr>
              <a:t>entities</a:t>
            </a:r>
            <a:r>
              <a:rPr sz="3450" spc="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dirty="0">
                <a:solidFill>
                  <a:srgbClr val="FFFFFF"/>
                </a:solidFill>
                <a:latin typeface="Century Gothic"/>
                <a:cs typeface="Century Gothic"/>
              </a:rPr>
              <a:t>to</a:t>
            </a:r>
            <a:r>
              <a:rPr sz="3450" spc="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dirty="0">
                <a:solidFill>
                  <a:srgbClr val="FFFFFF"/>
                </a:solidFill>
                <a:latin typeface="Century Gothic"/>
                <a:cs typeface="Century Gothic"/>
              </a:rPr>
              <a:t>steal</a:t>
            </a:r>
            <a:r>
              <a:rPr sz="3450" spc="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Century Gothic"/>
                <a:cs typeface="Century Gothic"/>
              </a:rPr>
              <a:t>sensitive </a:t>
            </a:r>
            <a:r>
              <a:rPr sz="3450" spc="90" dirty="0">
                <a:solidFill>
                  <a:srgbClr val="FFFFFF"/>
                </a:solidFill>
                <a:latin typeface="Century Gothic"/>
                <a:cs typeface="Century Gothic"/>
              </a:rPr>
              <a:t>information.</a:t>
            </a:r>
            <a:r>
              <a:rPr sz="3450" spc="15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dirty="0">
                <a:solidFill>
                  <a:srgbClr val="FFFFFF"/>
                </a:solidFill>
                <a:latin typeface="Century Gothic"/>
                <a:cs typeface="Century Gothic"/>
              </a:rPr>
              <a:t>Awareness</a:t>
            </a:r>
            <a:r>
              <a:rPr sz="3450" spc="16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-25" dirty="0">
                <a:solidFill>
                  <a:srgbClr val="FFFFFF"/>
                </a:solidFill>
                <a:latin typeface="Century Gothic"/>
                <a:cs typeface="Century Gothic"/>
              </a:rPr>
              <a:t>of </a:t>
            </a:r>
            <a:r>
              <a:rPr sz="3450" b="1" spc="265" dirty="0">
                <a:solidFill>
                  <a:srgbClr val="FFFFFF"/>
                </a:solidFill>
                <a:latin typeface="Century Gothic"/>
                <a:cs typeface="Century Gothic"/>
              </a:rPr>
              <a:t>phishing</a:t>
            </a:r>
            <a:r>
              <a:rPr sz="3450" b="1" spc="5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b="1" spc="175" dirty="0">
                <a:solidFill>
                  <a:srgbClr val="FFFFFF"/>
                </a:solidFill>
                <a:latin typeface="Century Gothic"/>
                <a:cs typeface="Century Gothic"/>
              </a:rPr>
              <a:t>tactics</a:t>
            </a:r>
            <a:r>
              <a:rPr sz="3450" b="1" spc="-5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280" dirty="0">
                <a:solidFill>
                  <a:srgbClr val="FFFFFF"/>
                </a:solidFill>
                <a:latin typeface="Century Gothic"/>
                <a:cs typeface="Century Gothic"/>
              </a:rPr>
              <a:t>is</a:t>
            </a:r>
            <a:r>
              <a:rPr sz="3450" spc="-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50" dirty="0">
                <a:solidFill>
                  <a:srgbClr val="FFFFFF"/>
                </a:solidFill>
                <a:latin typeface="Century Gothic"/>
                <a:cs typeface="Century Gothic"/>
              </a:rPr>
              <a:t>vital</a:t>
            </a:r>
            <a:r>
              <a:rPr sz="3450" spc="-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Century Gothic"/>
                <a:cs typeface="Century Gothic"/>
              </a:rPr>
              <a:t>for </a:t>
            </a:r>
            <a:r>
              <a:rPr sz="3450" spc="110" dirty="0">
                <a:solidFill>
                  <a:srgbClr val="FFFFFF"/>
                </a:solidFill>
                <a:latin typeface="Century Gothic"/>
                <a:cs typeface="Century Gothic"/>
              </a:rPr>
              <a:t>individuals</a:t>
            </a:r>
            <a:r>
              <a:rPr sz="3450" spc="-5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-25" dirty="0">
                <a:solidFill>
                  <a:srgbClr val="FFFFFF"/>
                </a:solidFill>
                <a:latin typeface="Century Gothic"/>
                <a:cs typeface="Century Gothic"/>
              </a:rPr>
              <a:t>and </a:t>
            </a:r>
            <a:r>
              <a:rPr sz="3450" spc="85" dirty="0">
                <a:solidFill>
                  <a:srgbClr val="FFFFFF"/>
                </a:solidFill>
                <a:latin typeface="Century Gothic"/>
                <a:cs typeface="Century Gothic"/>
              </a:rPr>
              <a:t>organizations</a:t>
            </a:r>
            <a:r>
              <a:rPr sz="3450" spc="-7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dirty="0">
                <a:solidFill>
                  <a:srgbClr val="FFFFFF"/>
                </a:solidFill>
                <a:latin typeface="Century Gothic"/>
                <a:cs typeface="Century Gothic"/>
              </a:rPr>
              <a:t>to</a:t>
            </a:r>
            <a:r>
              <a:rPr sz="3450" spc="-6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-55" dirty="0">
                <a:solidFill>
                  <a:srgbClr val="FFFFFF"/>
                </a:solidFill>
                <a:latin typeface="Century Gothic"/>
                <a:cs typeface="Century Gothic"/>
              </a:rPr>
              <a:t>avoid</a:t>
            </a:r>
            <a:r>
              <a:rPr sz="3450" spc="-6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Century Gothic"/>
                <a:cs typeface="Century Gothic"/>
              </a:rPr>
              <a:t>falling </a:t>
            </a:r>
            <a:r>
              <a:rPr sz="3450" spc="120" dirty="0">
                <a:solidFill>
                  <a:srgbClr val="FFFFFF"/>
                </a:solidFill>
                <a:latin typeface="Century Gothic"/>
                <a:cs typeface="Century Gothic"/>
              </a:rPr>
              <a:t>victim</a:t>
            </a:r>
            <a:r>
              <a:rPr sz="3450" spc="-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dirty="0">
                <a:solidFill>
                  <a:srgbClr val="FFFFFF"/>
                </a:solidFill>
                <a:latin typeface="Century Gothic"/>
                <a:cs typeface="Century Gothic"/>
              </a:rPr>
              <a:t>to</a:t>
            </a:r>
            <a:r>
              <a:rPr sz="3450" spc="-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105" dirty="0">
                <a:solidFill>
                  <a:srgbClr val="FFFFFF"/>
                </a:solidFill>
                <a:latin typeface="Century Gothic"/>
                <a:cs typeface="Century Gothic"/>
              </a:rPr>
              <a:t>such</a:t>
            </a:r>
            <a:r>
              <a:rPr sz="3450" spc="-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-10" dirty="0">
                <a:solidFill>
                  <a:srgbClr val="FFFFFF"/>
                </a:solidFill>
                <a:latin typeface="Century Gothic"/>
                <a:cs typeface="Century Gothic"/>
              </a:rPr>
              <a:t>scams.</a:t>
            </a:r>
            <a:endParaRPr sz="3450" dirty="0">
              <a:latin typeface="Century Gothic"/>
              <a:cs typeface="Century Gothic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968614" y="711327"/>
            <a:ext cx="14394180" cy="8195945"/>
            <a:chOff x="1968614" y="711327"/>
            <a:chExt cx="14394180" cy="8195945"/>
          </a:xfrm>
        </p:grpSpPr>
        <p:sp>
          <p:nvSpPr>
            <p:cNvPr id="6" name="object 6"/>
            <p:cNvSpPr/>
            <p:nvPr/>
          </p:nvSpPr>
          <p:spPr>
            <a:xfrm>
              <a:off x="1968614" y="711326"/>
              <a:ext cx="5187950" cy="28575"/>
            </a:xfrm>
            <a:custGeom>
              <a:avLst/>
              <a:gdLst/>
              <a:ahLst/>
              <a:cxnLst/>
              <a:rect l="l" t="t" r="r" b="b"/>
              <a:pathLst>
                <a:path w="5187950" h="28575">
                  <a:moveTo>
                    <a:pt x="5187632" y="0"/>
                  </a:moveTo>
                  <a:lnTo>
                    <a:pt x="0" y="0"/>
                  </a:lnTo>
                  <a:lnTo>
                    <a:pt x="0" y="28575"/>
                  </a:lnTo>
                  <a:lnTo>
                    <a:pt x="5187632" y="28575"/>
                  </a:lnTo>
                  <a:lnTo>
                    <a:pt x="5187632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6077" y="1156703"/>
              <a:ext cx="5886449" cy="775037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954860" y="3245815"/>
            <a:ext cx="6232525" cy="5391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100"/>
              </a:spcBef>
            </a:pPr>
            <a:r>
              <a:rPr sz="35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Malware</a:t>
            </a:r>
            <a:r>
              <a:rPr sz="3500" b="1" spc="-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500" spc="50" dirty="0">
                <a:solidFill>
                  <a:srgbClr val="FFFFFF"/>
                </a:solidFill>
                <a:latin typeface="Century Gothic"/>
                <a:cs typeface="Century Gothic"/>
              </a:rPr>
              <a:t>encompasses </a:t>
            </a:r>
            <a:r>
              <a:rPr sz="3500" spc="85" dirty="0">
                <a:solidFill>
                  <a:srgbClr val="FFFFFF"/>
                </a:solidFill>
                <a:latin typeface="Century Gothic"/>
                <a:cs typeface="Century Gothic"/>
              </a:rPr>
              <a:t>various</a:t>
            </a:r>
            <a:r>
              <a:rPr sz="3500" spc="-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500" spc="105" dirty="0">
                <a:solidFill>
                  <a:srgbClr val="FFFFFF"/>
                </a:solidFill>
                <a:latin typeface="Century Gothic"/>
                <a:cs typeface="Century Gothic"/>
              </a:rPr>
              <a:t>malicious</a:t>
            </a:r>
            <a:r>
              <a:rPr sz="3500" spc="-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500" spc="50" dirty="0">
                <a:solidFill>
                  <a:srgbClr val="FFFFFF"/>
                </a:solidFill>
                <a:latin typeface="Century Gothic"/>
                <a:cs typeface="Century Gothic"/>
              </a:rPr>
              <a:t>software </a:t>
            </a:r>
            <a:r>
              <a:rPr sz="3500" spc="55" dirty="0">
                <a:solidFill>
                  <a:srgbClr val="FFFFFF"/>
                </a:solidFill>
                <a:latin typeface="Century Gothic"/>
                <a:cs typeface="Century Gothic"/>
              </a:rPr>
              <a:t>designed</a:t>
            </a:r>
            <a:r>
              <a:rPr sz="3500" spc="-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500" dirty="0">
                <a:solidFill>
                  <a:srgbClr val="FFFFFF"/>
                </a:solidFill>
                <a:latin typeface="Century Gothic"/>
                <a:cs typeface="Century Gothic"/>
              </a:rPr>
              <a:t>to</a:t>
            </a:r>
            <a:r>
              <a:rPr sz="3500" spc="-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500" spc="165" dirty="0">
                <a:solidFill>
                  <a:srgbClr val="FFFFFF"/>
                </a:solidFill>
                <a:latin typeface="Century Gothic"/>
                <a:cs typeface="Century Gothic"/>
              </a:rPr>
              <a:t>harm</a:t>
            </a:r>
            <a:r>
              <a:rPr sz="3500" spc="-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500" spc="130" dirty="0">
                <a:solidFill>
                  <a:srgbClr val="FFFFFF"/>
                </a:solidFill>
                <a:latin typeface="Century Gothic"/>
                <a:cs typeface="Century Gothic"/>
              </a:rPr>
              <a:t>or</a:t>
            </a:r>
            <a:r>
              <a:rPr sz="3500" spc="-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500" spc="70" dirty="0">
                <a:solidFill>
                  <a:srgbClr val="FFFFFF"/>
                </a:solidFill>
                <a:latin typeface="Century Gothic"/>
                <a:cs typeface="Century Gothic"/>
              </a:rPr>
              <a:t>exploit </a:t>
            </a:r>
            <a:r>
              <a:rPr sz="3500" spc="-35" dirty="0">
                <a:solidFill>
                  <a:srgbClr val="FFFFFF"/>
                </a:solidFill>
                <a:latin typeface="Century Gothic"/>
                <a:cs typeface="Century Gothic"/>
              </a:rPr>
              <a:t>devices.</a:t>
            </a:r>
            <a:r>
              <a:rPr sz="3500" spc="-114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500" spc="340" dirty="0">
                <a:solidFill>
                  <a:srgbClr val="FFFFFF"/>
                </a:solidFill>
                <a:latin typeface="Century Gothic"/>
                <a:cs typeface="Century Gothic"/>
              </a:rPr>
              <a:t>This</a:t>
            </a:r>
            <a:r>
              <a:rPr sz="3500" spc="-1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500" spc="85" dirty="0">
                <a:solidFill>
                  <a:srgbClr val="FFFFFF"/>
                </a:solidFill>
                <a:latin typeface="Century Gothic"/>
                <a:cs typeface="Century Gothic"/>
              </a:rPr>
              <a:t>includes </a:t>
            </a:r>
            <a:r>
              <a:rPr sz="3500" spc="130" dirty="0">
                <a:solidFill>
                  <a:srgbClr val="FFFFFF"/>
                </a:solidFill>
                <a:latin typeface="Century Gothic"/>
                <a:cs typeface="Century Gothic"/>
              </a:rPr>
              <a:t>viruses,</a:t>
            </a:r>
            <a:r>
              <a:rPr sz="3500" spc="-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500" spc="150" dirty="0">
                <a:solidFill>
                  <a:srgbClr val="FFFFFF"/>
                </a:solidFill>
                <a:latin typeface="Century Gothic"/>
                <a:cs typeface="Century Gothic"/>
              </a:rPr>
              <a:t>worms,</a:t>
            </a:r>
            <a:r>
              <a:rPr sz="3500" spc="-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500" spc="-25" dirty="0">
                <a:solidFill>
                  <a:srgbClr val="FFFFFF"/>
                </a:solidFill>
                <a:latin typeface="Century Gothic"/>
                <a:cs typeface="Century Gothic"/>
              </a:rPr>
              <a:t>and </a:t>
            </a:r>
            <a:r>
              <a:rPr sz="3500" dirty="0">
                <a:solidFill>
                  <a:srgbClr val="FFFFFF"/>
                </a:solidFill>
                <a:latin typeface="Century Gothic"/>
                <a:cs typeface="Century Gothic"/>
              </a:rPr>
              <a:t>ransomware.</a:t>
            </a:r>
            <a:r>
              <a:rPr sz="3500" spc="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500" spc="100" dirty="0">
                <a:solidFill>
                  <a:srgbClr val="FFFFFF"/>
                </a:solidFill>
                <a:latin typeface="Century Gothic"/>
                <a:cs typeface="Century Gothic"/>
              </a:rPr>
              <a:t>Regular </a:t>
            </a:r>
            <a:r>
              <a:rPr sz="3500" dirty="0">
                <a:solidFill>
                  <a:srgbClr val="FFFFFF"/>
                </a:solidFill>
                <a:latin typeface="Century Gothic"/>
                <a:cs typeface="Century Gothic"/>
              </a:rPr>
              <a:t>updates</a:t>
            </a:r>
            <a:r>
              <a:rPr sz="3500" spc="-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500" dirty="0">
                <a:solidFill>
                  <a:srgbClr val="FFFFFF"/>
                </a:solidFill>
                <a:latin typeface="Century Gothic"/>
                <a:cs typeface="Century Gothic"/>
              </a:rPr>
              <a:t>and</a:t>
            </a:r>
            <a:r>
              <a:rPr sz="3500" spc="-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500" b="1" spc="280" dirty="0">
                <a:solidFill>
                  <a:srgbClr val="FFFFFF"/>
                </a:solidFill>
                <a:latin typeface="Century Gothic"/>
                <a:cs typeface="Century Gothic"/>
              </a:rPr>
              <a:t>antivirus </a:t>
            </a:r>
            <a:r>
              <a:rPr sz="3500" b="1" spc="275" dirty="0">
                <a:solidFill>
                  <a:srgbClr val="FFFFFF"/>
                </a:solidFill>
                <a:latin typeface="Century Gothic"/>
                <a:cs typeface="Century Gothic"/>
              </a:rPr>
              <a:t>software</a:t>
            </a:r>
            <a:r>
              <a:rPr sz="3500" b="1" spc="-1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500" dirty="0">
                <a:solidFill>
                  <a:srgbClr val="FFFFFF"/>
                </a:solidFill>
                <a:latin typeface="Century Gothic"/>
                <a:cs typeface="Century Gothic"/>
              </a:rPr>
              <a:t>are</a:t>
            </a:r>
            <a:r>
              <a:rPr sz="3500" spc="-10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500" spc="110" dirty="0">
                <a:solidFill>
                  <a:srgbClr val="FFFFFF"/>
                </a:solidFill>
                <a:latin typeface="Century Gothic"/>
                <a:cs typeface="Century Gothic"/>
              </a:rPr>
              <a:t>essential</a:t>
            </a:r>
            <a:r>
              <a:rPr sz="3500" spc="-1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500" spc="80" dirty="0">
                <a:solidFill>
                  <a:srgbClr val="FFFFFF"/>
                </a:solidFill>
                <a:latin typeface="Century Gothic"/>
                <a:cs typeface="Century Gothic"/>
              </a:rPr>
              <a:t>for </a:t>
            </a:r>
            <a:r>
              <a:rPr sz="3500" spc="55" dirty="0">
                <a:solidFill>
                  <a:srgbClr val="FFFFFF"/>
                </a:solidFill>
                <a:latin typeface="Century Gothic"/>
                <a:cs typeface="Century Gothic"/>
              </a:rPr>
              <a:t>protection</a:t>
            </a:r>
            <a:r>
              <a:rPr sz="3500" spc="-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500" spc="70" dirty="0">
                <a:solidFill>
                  <a:srgbClr val="FFFFFF"/>
                </a:solidFill>
                <a:latin typeface="Century Gothic"/>
                <a:cs typeface="Century Gothic"/>
              </a:rPr>
              <a:t>against</a:t>
            </a:r>
            <a:r>
              <a:rPr sz="3500" spc="-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500" spc="100" dirty="0">
                <a:solidFill>
                  <a:srgbClr val="FFFFFF"/>
                </a:solidFill>
                <a:latin typeface="Century Gothic"/>
                <a:cs typeface="Century Gothic"/>
              </a:rPr>
              <a:t>these </a:t>
            </a:r>
            <a:r>
              <a:rPr sz="3500" spc="65" dirty="0">
                <a:solidFill>
                  <a:srgbClr val="FFFFFF"/>
                </a:solidFill>
                <a:latin typeface="Century Gothic"/>
                <a:cs typeface="Century Gothic"/>
              </a:rPr>
              <a:t>threats.</a:t>
            </a:r>
            <a:endParaRPr sz="3500" dirty="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55914" y="1115555"/>
            <a:ext cx="2964815" cy="157416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>
              <a:lnSpc>
                <a:spcPts val="6080"/>
              </a:lnSpc>
              <a:spcBef>
                <a:spcPts val="235"/>
              </a:spcBef>
            </a:pPr>
            <a:r>
              <a:rPr sz="5100" spc="200" dirty="0"/>
              <a:t>Malware </a:t>
            </a:r>
            <a:r>
              <a:rPr sz="5100" spc="445" dirty="0"/>
              <a:t>Threats</a:t>
            </a:r>
            <a:endParaRPr sz="5100" dirty="0"/>
          </a:p>
        </p:txBody>
      </p:sp>
      <p:grpSp>
        <p:nvGrpSpPr>
          <p:cNvPr id="5" name="object 5"/>
          <p:cNvGrpSpPr/>
          <p:nvPr/>
        </p:nvGrpSpPr>
        <p:grpSpPr>
          <a:xfrm>
            <a:off x="1968614" y="711327"/>
            <a:ext cx="13934440" cy="8661400"/>
            <a:chOff x="1968614" y="711327"/>
            <a:chExt cx="13934440" cy="8661400"/>
          </a:xfrm>
        </p:grpSpPr>
        <p:sp>
          <p:nvSpPr>
            <p:cNvPr id="6" name="object 6"/>
            <p:cNvSpPr/>
            <p:nvPr/>
          </p:nvSpPr>
          <p:spPr>
            <a:xfrm>
              <a:off x="1968614" y="711326"/>
              <a:ext cx="5187950" cy="28575"/>
            </a:xfrm>
            <a:custGeom>
              <a:avLst/>
              <a:gdLst/>
              <a:ahLst/>
              <a:cxnLst/>
              <a:rect l="l" t="t" r="r" b="b"/>
              <a:pathLst>
                <a:path w="5187950" h="28575">
                  <a:moveTo>
                    <a:pt x="5187632" y="0"/>
                  </a:moveTo>
                  <a:lnTo>
                    <a:pt x="0" y="0"/>
                  </a:lnTo>
                  <a:lnTo>
                    <a:pt x="0" y="28575"/>
                  </a:lnTo>
                  <a:lnTo>
                    <a:pt x="5187632" y="28575"/>
                  </a:lnTo>
                  <a:lnTo>
                    <a:pt x="5187632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64228" y="914170"/>
              <a:ext cx="5638800" cy="845819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06611" y="2845961"/>
            <a:ext cx="7371080" cy="871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50" spc="395" dirty="0"/>
              <a:t>Identity</a:t>
            </a:r>
            <a:r>
              <a:rPr sz="5550" spc="70" dirty="0"/>
              <a:t> </a:t>
            </a:r>
            <a:r>
              <a:rPr sz="5550" spc="650" dirty="0"/>
              <a:t>Theft</a:t>
            </a:r>
            <a:r>
              <a:rPr sz="5550" spc="70" dirty="0"/>
              <a:t> </a:t>
            </a:r>
            <a:r>
              <a:rPr sz="5550" spc="570" dirty="0"/>
              <a:t>Risks</a:t>
            </a:r>
            <a:endParaRPr sz="5550" dirty="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b="1" spc="245" dirty="0">
                <a:latin typeface="Century Gothic"/>
                <a:cs typeface="Century Gothic"/>
              </a:rPr>
              <a:t>Identity</a:t>
            </a:r>
            <a:r>
              <a:rPr b="1" spc="35" dirty="0">
                <a:latin typeface="Century Gothic"/>
                <a:cs typeface="Century Gothic"/>
              </a:rPr>
              <a:t> </a:t>
            </a:r>
            <a:r>
              <a:rPr b="1" spc="350" dirty="0">
                <a:latin typeface="Century Gothic"/>
                <a:cs typeface="Century Gothic"/>
              </a:rPr>
              <a:t>theft</a:t>
            </a:r>
            <a:r>
              <a:rPr b="1" spc="-65" dirty="0">
                <a:latin typeface="Century Gothic"/>
                <a:cs typeface="Century Gothic"/>
              </a:rPr>
              <a:t> </a:t>
            </a:r>
            <a:r>
              <a:rPr spc="65" dirty="0"/>
              <a:t>involves</a:t>
            </a:r>
            <a:r>
              <a:rPr spc="-50" dirty="0"/>
              <a:t> </a:t>
            </a:r>
            <a:r>
              <a:rPr spc="65" dirty="0"/>
              <a:t>the </a:t>
            </a:r>
            <a:r>
              <a:rPr spc="100" dirty="0"/>
              <a:t>unauthorized</a:t>
            </a:r>
            <a:r>
              <a:rPr spc="-65" dirty="0"/>
              <a:t> </a:t>
            </a:r>
            <a:r>
              <a:rPr spc="130" dirty="0"/>
              <a:t>use</a:t>
            </a:r>
            <a:r>
              <a:rPr spc="-65" dirty="0"/>
              <a:t> </a:t>
            </a:r>
            <a:r>
              <a:rPr dirty="0"/>
              <a:t>of</a:t>
            </a:r>
            <a:r>
              <a:rPr spc="-60" dirty="0"/>
              <a:t> </a:t>
            </a:r>
            <a:r>
              <a:rPr spc="70" dirty="0"/>
              <a:t>someone's </a:t>
            </a:r>
            <a:r>
              <a:rPr spc="60" dirty="0"/>
              <a:t>personal</a:t>
            </a:r>
            <a:r>
              <a:rPr spc="-5" dirty="0"/>
              <a:t> </a:t>
            </a:r>
            <a:r>
              <a:rPr spc="90" dirty="0"/>
              <a:t>information,</a:t>
            </a:r>
            <a:r>
              <a:rPr spc="-5" dirty="0"/>
              <a:t> </a:t>
            </a:r>
            <a:r>
              <a:rPr dirty="0"/>
              <a:t>often</a:t>
            </a:r>
            <a:r>
              <a:rPr spc="-5" dirty="0"/>
              <a:t> </a:t>
            </a:r>
            <a:r>
              <a:rPr spc="180" dirty="0"/>
              <a:t>resulting</a:t>
            </a:r>
            <a:r>
              <a:rPr dirty="0"/>
              <a:t> </a:t>
            </a:r>
            <a:r>
              <a:rPr spc="195" dirty="0"/>
              <a:t>in </a:t>
            </a:r>
            <a:r>
              <a:rPr dirty="0"/>
              <a:t>ﬁnancial</a:t>
            </a:r>
            <a:r>
              <a:rPr spc="85" dirty="0"/>
              <a:t> </a:t>
            </a:r>
            <a:r>
              <a:rPr spc="114" dirty="0"/>
              <a:t>loss.</a:t>
            </a:r>
            <a:r>
              <a:rPr spc="85" dirty="0"/>
              <a:t> </a:t>
            </a:r>
            <a:r>
              <a:rPr spc="150" dirty="0"/>
              <a:t>Implementing</a:t>
            </a:r>
            <a:r>
              <a:rPr spc="90" dirty="0"/>
              <a:t> </a:t>
            </a:r>
            <a:r>
              <a:rPr b="1" spc="285" dirty="0">
                <a:latin typeface="Century Gothic"/>
                <a:cs typeface="Century Gothic"/>
              </a:rPr>
              <a:t>strong </a:t>
            </a:r>
            <a:r>
              <a:rPr b="1" spc="229" dirty="0">
                <a:latin typeface="Century Gothic"/>
                <a:cs typeface="Century Gothic"/>
              </a:rPr>
              <a:t>passwords</a:t>
            </a:r>
            <a:r>
              <a:rPr b="1" spc="-90" dirty="0">
                <a:latin typeface="Century Gothic"/>
                <a:cs typeface="Century Gothic"/>
              </a:rPr>
              <a:t> </a:t>
            </a:r>
            <a:r>
              <a:rPr dirty="0"/>
              <a:t>and</a:t>
            </a:r>
            <a:r>
              <a:rPr spc="-75" dirty="0"/>
              <a:t> </a:t>
            </a:r>
            <a:r>
              <a:rPr spc="150" dirty="0"/>
              <a:t>monitoring</a:t>
            </a:r>
            <a:r>
              <a:rPr spc="-80" dirty="0"/>
              <a:t> </a:t>
            </a:r>
            <a:r>
              <a:rPr spc="-10" dirty="0"/>
              <a:t>accounts </a:t>
            </a:r>
            <a:r>
              <a:rPr spc="-114" dirty="0"/>
              <a:t>can</a:t>
            </a:r>
            <a:r>
              <a:rPr spc="-55" dirty="0"/>
              <a:t> </a:t>
            </a:r>
            <a:r>
              <a:rPr spc="70" dirty="0"/>
              <a:t>help</a:t>
            </a:r>
            <a:r>
              <a:rPr spc="-55" dirty="0"/>
              <a:t> </a:t>
            </a:r>
            <a:r>
              <a:rPr spc="100" dirty="0"/>
              <a:t>mitigate</a:t>
            </a:r>
            <a:r>
              <a:rPr spc="-55" dirty="0"/>
              <a:t> </a:t>
            </a:r>
            <a:r>
              <a:rPr spc="250" dirty="0"/>
              <a:t>this</a:t>
            </a:r>
            <a:r>
              <a:rPr spc="-55" dirty="0"/>
              <a:t> </a:t>
            </a:r>
            <a:r>
              <a:rPr spc="300" dirty="0"/>
              <a:t>risk</a:t>
            </a:r>
            <a:r>
              <a:rPr spc="-55" dirty="0"/>
              <a:t> </a:t>
            </a:r>
            <a:r>
              <a:rPr spc="-10" dirty="0"/>
              <a:t>effectively.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1632" y="2310270"/>
            <a:ext cx="8001000" cy="5726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00" spc="400" dirty="0"/>
              <a:t>Emerging</a:t>
            </a:r>
            <a:r>
              <a:rPr sz="5100" spc="60" dirty="0"/>
              <a:t> </a:t>
            </a:r>
            <a:r>
              <a:rPr sz="5100" spc="150" dirty="0"/>
              <a:t>Cyber</a:t>
            </a:r>
            <a:r>
              <a:rPr sz="5100" spc="60" dirty="0"/>
              <a:t> </a:t>
            </a:r>
            <a:r>
              <a:rPr sz="5100" spc="445" dirty="0"/>
              <a:t>Threats</a:t>
            </a:r>
            <a:endParaRPr sz="5100" dirty="0"/>
          </a:p>
        </p:txBody>
      </p:sp>
      <p:sp>
        <p:nvSpPr>
          <p:cNvPr id="4" name="object 4"/>
          <p:cNvSpPr txBox="1"/>
          <p:nvPr/>
        </p:nvSpPr>
        <p:spPr>
          <a:xfrm>
            <a:off x="1954961" y="2662593"/>
            <a:ext cx="5236845" cy="57994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5"/>
              </a:spcBef>
            </a:pPr>
            <a:r>
              <a:rPr sz="3450" spc="114" dirty="0">
                <a:solidFill>
                  <a:srgbClr val="FFFFFF"/>
                </a:solidFill>
                <a:latin typeface="Century Gothic"/>
                <a:cs typeface="Century Gothic"/>
              </a:rPr>
              <a:t>As</a:t>
            </a:r>
            <a:r>
              <a:rPr sz="3450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dirty="0">
                <a:solidFill>
                  <a:srgbClr val="FFFFFF"/>
                </a:solidFill>
                <a:latin typeface="Century Gothic"/>
                <a:cs typeface="Century Gothic"/>
              </a:rPr>
              <a:t>technology</a:t>
            </a:r>
            <a:r>
              <a:rPr sz="3450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-10" dirty="0">
                <a:solidFill>
                  <a:srgbClr val="FFFFFF"/>
                </a:solidFill>
                <a:latin typeface="Century Gothic"/>
                <a:cs typeface="Century Gothic"/>
              </a:rPr>
              <a:t>evolves, </a:t>
            </a:r>
            <a:r>
              <a:rPr sz="3450" spc="50" dirty="0">
                <a:solidFill>
                  <a:srgbClr val="FFFFFF"/>
                </a:solidFill>
                <a:latin typeface="Century Gothic"/>
                <a:cs typeface="Century Gothic"/>
              </a:rPr>
              <a:t>new</a:t>
            </a:r>
            <a:r>
              <a:rPr sz="3450" spc="-5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b="1" spc="100" dirty="0">
                <a:solidFill>
                  <a:srgbClr val="FFFFFF"/>
                </a:solidFill>
                <a:latin typeface="Century Gothic"/>
                <a:cs typeface="Century Gothic"/>
              </a:rPr>
              <a:t>cyber</a:t>
            </a:r>
            <a:r>
              <a:rPr sz="3450" b="1" spc="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b="1" spc="254" dirty="0">
                <a:solidFill>
                  <a:srgbClr val="FFFFFF"/>
                </a:solidFill>
                <a:latin typeface="Century Gothic"/>
                <a:cs typeface="Century Gothic"/>
              </a:rPr>
              <a:t>threats </a:t>
            </a:r>
            <a:r>
              <a:rPr sz="3450" dirty="0">
                <a:solidFill>
                  <a:srgbClr val="FFFFFF"/>
                </a:solidFill>
                <a:latin typeface="Century Gothic"/>
                <a:cs typeface="Century Gothic"/>
              </a:rPr>
              <a:t>emerge,</a:t>
            </a:r>
            <a:r>
              <a:rPr sz="3450" spc="-5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Century Gothic"/>
                <a:cs typeface="Century Gothic"/>
              </a:rPr>
              <a:t>including</a:t>
            </a:r>
            <a:r>
              <a:rPr sz="3450" spc="-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b="1" spc="245" dirty="0">
                <a:solidFill>
                  <a:srgbClr val="FFFFFF"/>
                </a:solidFill>
                <a:latin typeface="Century Gothic"/>
                <a:cs typeface="Century Gothic"/>
              </a:rPr>
              <a:t>IoT </a:t>
            </a:r>
            <a:r>
              <a:rPr sz="3450" b="1" spc="210" dirty="0">
                <a:solidFill>
                  <a:srgbClr val="FFFFFF"/>
                </a:solidFill>
                <a:latin typeface="Century Gothic"/>
                <a:cs typeface="Century Gothic"/>
              </a:rPr>
              <a:t>vulnerabilities</a:t>
            </a:r>
            <a:r>
              <a:rPr sz="3450" b="1" spc="-1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dirty="0">
                <a:solidFill>
                  <a:srgbClr val="FFFFFF"/>
                </a:solidFill>
                <a:latin typeface="Century Gothic"/>
                <a:cs typeface="Century Gothic"/>
              </a:rPr>
              <a:t>and</a:t>
            </a:r>
            <a:r>
              <a:rPr sz="3450" spc="-1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b="1" spc="55" dirty="0">
                <a:solidFill>
                  <a:srgbClr val="FFFFFF"/>
                </a:solidFill>
                <a:latin typeface="Century Gothic"/>
                <a:cs typeface="Century Gothic"/>
              </a:rPr>
              <a:t>AI- </a:t>
            </a:r>
            <a:r>
              <a:rPr sz="3450" b="1" spc="200" dirty="0">
                <a:solidFill>
                  <a:srgbClr val="FFFFFF"/>
                </a:solidFill>
                <a:latin typeface="Century Gothic"/>
                <a:cs typeface="Century Gothic"/>
              </a:rPr>
              <a:t>driven</a:t>
            </a:r>
            <a:r>
              <a:rPr sz="3450" b="1" spc="6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b="1" spc="120" dirty="0">
                <a:solidFill>
                  <a:srgbClr val="FFFFFF"/>
                </a:solidFill>
                <a:latin typeface="Century Gothic"/>
                <a:cs typeface="Century Gothic"/>
              </a:rPr>
              <a:t>attacks</a:t>
            </a:r>
            <a:r>
              <a:rPr sz="3450" spc="120" dirty="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r>
              <a:rPr sz="3450" spc="-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90" dirty="0">
                <a:solidFill>
                  <a:srgbClr val="FFFFFF"/>
                </a:solidFill>
                <a:latin typeface="Century Gothic"/>
                <a:cs typeface="Century Gothic"/>
              </a:rPr>
              <a:t>Staying </a:t>
            </a:r>
            <a:r>
              <a:rPr sz="3450" spc="114" dirty="0">
                <a:solidFill>
                  <a:srgbClr val="FFFFFF"/>
                </a:solidFill>
                <a:latin typeface="Century Gothic"/>
                <a:cs typeface="Century Gothic"/>
              </a:rPr>
              <a:t>informed</a:t>
            </a:r>
            <a:r>
              <a:rPr sz="3450" spc="-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dirty="0">
                <a:solidFill>
                  <a:srgbClr val="FFFFFF"/>
                </a:solidFill>
                <a:latin typeface="Century Gothic"/>
                <a:cs typeface="Century Gothic"/>
              </a:rPr>
              <a:t>about</a:t>
            </a:r>
            <a:r>
              <a:rPr sz="3450" spc="-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Century Gothic"/>
                <a:cs typeface="Century Gothic"/>
              </a:rPr>
              <a:t>these </a:t>
            </a:r>
            <a:r>
              <a:rPr sz="3450" spc="135" dirty="0">
                <a:solidFill>
                  <a:srgbClr val="FFFFFF"/>
                </a:solidFill>
                <a:latin typeface="Century Gothic"/>
                <a:cs typeface="Century Gothic"/>
              </a:rPr>
              <a:t>trends</a:t>
            </a:r>
            <a:r>
              <a:rPr sz="3450" spc="-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280" dirty="0">
                <a:solidFill>
                  <a:srgbClr val="FFFFFF"/>
                </a:solidFill>
                <a:latin typeface="Century Gothic"/>
                <a:cs typeface="Century Gothic"/>
              </a:rPr>
              <a:t>is</a:t>
            </a:r>
            <a:r>
              <a:rPr sz="3450" spc="-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dirty="0">
                <a:solidFill>
                  <a:srgbClr val="FFFFFF"/>
                </a:solidFill>
                <a:latin typeface="Century Gothic"/>
                <a:cs typeface="Century Gothic"/>
              </a:rPr>
              <a:t>crucial</a:t>
            </a:r>
            <a:r>
              <a:rPr sz="3450" spc="-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Century Gothic"/>
                <a:cs typeface="Century Gothic"/>
              </a:rPr>
              <a:t>for </a:t>
            </a:r>
            <a:r>
              <a:rPr sz="3450" dirty="0">
                <a:solidFill>
                  <a:srgbClr val="FFFFFF"/>
                </a:solidFill>
                <a:latin typeface="Century Gothic"/>
                <a:cs typeface="Century Gothic"/>
              </a:rPr>
              <a:t>adapting</a:t>
            </a:r>
            <a:r>
              <a:rPr sz="3450" spc="-5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Century Gothic"/>
                <a:cs typeface="Century Gothic"/>
              </a:rPr>
              <a:t>security </a:t>
            </a:r>
            <a:r>
              <a:rPr sz="3450" spc="105" dirty="0">
                <a:solidFill>
                  <a:srgbClr val="FFFFFF"/>
                </a:solidFill>
                <a:latin typeface="Century Gothic"/>
                <a:cs typeface="Century Gothic"/>
              </a:rPr>
              <a:t>measures</a:t>
            </a:r>
            <a:r>
              <a:rPr sz="3450" spc="-5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-25" dirty="0">
                <a:solidFill>
                  <a:srgbClr val="FFFFFF"/>
                </a:solidFill>
                <a:latin typeface="Century Gothic"/>
                <a:cs typeface="Century Gothic"/>
              </a:rPr>
              <a:t>and </a:t>
            </a:r>
            <a:r>
              <a:rPr sz="3450" spc="125" dirty="0">
                <a:solidFill>
                  <a:srgbClr val="FFFFFF"/>
                </a:solidFill>
                <a:latin typeface="Century Gothic"/>
                <a:cs typeface="Century Gothic"/>
              </a:rPr>
              <a:t>maintaining</a:t>
            </a:r>
            <a:r>
              <a:rPr sz="3450" spc="-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Century Gothic"/>
                <a:cs typeface="Century Gothic"/>
              </a:rPr>
              <a:t>robust </a:t>
            </a:r>
            <a:r>
              <a:rPr sz="3450" spc="-10" dirty="0">
                <a:solidFill>
                  <a:srgbClr val="FFFFFF"/>
                </a:solidFill>
                <a:latin typeface="Century Gothic"/>
                <a:cs typeface="Century Gothic"/>
              </a:rPr>
              <a:t>defenses.</a:t>
            </a:r>
            <a:endParaRPr sz="3450" dirty="0">
              <a:latin typeface="Century Gothic"/>
              <a:cs typeface="Century Gothic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968614" y="711327"/>
            <a:ext cx="14575790" cy="8023225"/>
            <a:chOff x="1968614" y="711327"/>
            <a:chExt cx="14575790" cy="8023225"/>
          </a:xfrm>
        </p:grpSpPr>
        <p:sp>
          <p:nvSpPr>
            <p:cNvPr id="6" name="object 6"/>
            <p:cNvSpPr/>
            <p:nvPr/>
          </p:nvSpPr>
          <p:spPr>
            <a:xfrm>
              <a:off x="1968614" y="711326"/>
              <a:ext cx="5187950" cy="28575"/>
            </a:xfrm>
            <a:custGeom>
              <a:avLst/>
              <a:gdLst/>
              <a:ahLst/>
              <a:cxnLst/>
              <a:rect l="l" t="t" r="r" b="b"/>
              <a:pathLst>
                <a:path w="5187950" h="28575">
                  <a:moveTo>
                    <a:pt x="5187632" y="0"/>
                  </a:moveTo>
                  <a:lnTo>
                    <a:pt x="0" y="0"/>
                  </a:lnTo>
                  <a:lnTo>
                    <a:pt x="0" y="28575"/>
                  </a:lnTo>
                  <a:lnTo>
                    <a:pt x="5187632" y="28575"/>
                  </a:lnTo>
                  <a:lnTo>
                    <a:pt x="5187632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76688" y="2638234"/>
              <a:ext cx="6667499" cy="6096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45" dirty="0"/>
              <a:t>Protective</a:t>
            </a:r>
            <a:r>
              <a:rPr spc="90" dirty="0"/>
              <a:t> </a:t>
            </a:r>
            <a:r>
              <a:rPr spc="335" dirty="0"/>
              <a:t>Strategies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54961" y="2691168"/>
            <a:ext cx="5343525" cy="51593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105"/>
              </a:spcBef>
            </a:pPr>
            <a:r>
              <a:rPr sz="3350" spc="165" dirty="0">
                <a:solidFill>
                  <a:srgbClr val="FFFFFF"/>
                </a:solidFill>
                <a:latin typeface="Century Gothic"/>
                <a:cs typeface="Century Gothic"/>
              </a:rPr>
              <a:t>Implementing</a:t>
            </a:r>
            <a:r>
              <a:rPr sz="3350" spc="-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50" spc="-10" dirty="0">
                <a:solidFill>
                  <a:srgbClr val="FFFFFF"/>
                </a:solidFill>
                <a:latin typeface="Century Gothic"/>
                <a:cs typeface="Century Gothic"/>
              </a:rPr>
              <a:t>effective </a:t>
            </a:r>
            <a:r>
              <a:rPr sz="3350" b="1" spc="180" dirty="0">
                <a:solidFill>
                  <a:srgbClr val="FFFFFF"/>
                </a:solidFill>
                <a:latin typeface="Century Gothic"/>
                <a:cs typeface="Century Gothic"/>
              </a:rPr>
              <a:t>protective</a:t>
            </a:r>
            <a:r>
              <a:rPr sz="3350" b="1" spc="8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50" b="1" spc="225" dirty="0">
                <a:solidFill>
                  <a:srgbClr val="FFFFFF"/>
                </a:solidFill>
                <a:latin typeface="Century Gothic"/>
                <a:cs typeface="Century Gothic"/>
              </a:rPr>
              <a:t>strategies</a:t>
            </a:r>
            <a:r>
              <a:rPr sz="3350" b="1" spc="-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50" spc="260" dirty="0">
                <a:solidFill>
                  <a:srgbClr val="FFFFFF"/>
                </a:solidFill>
                <a:latin typeface="Century Gothic"/>
                <a:cs typeface="Century Gothic"/>
              </a:rPr>
              <a:t>is </a:t>
            </a:r>
            <a:r>
              <a:rPr sz="3350" spc="105" dirty="0">
                <a:solidFill>
                  <a:srgbClr val="FFFFFF"/>
                </a:solidFill>
                <a:latin typeface="Century Gothic"/>
                <a:cs typeface="Century Gothic"/>
              </a:rPr>
              <a:t>essential</a:t>
            </a:r>
            <a:r>
              <a:rPr sz="3350" spc="-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50" spc="100" dirty="0">
                <a:solidFill>
                  <a:srgbClr val="FFFFFF"/>
                </a:solidFill>
                <a:latin typeface="Century Gothic"/>
                <a:cs typeface="Century Gothic"/>
              </a:rPr>
              <a:t>for</a:t>
            </a:r>
            <a:r>
              <a:rPr sz="3350" spc="-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50" spc="-10" dirty="0">
                <a:solidFill>
                  <a:srgbClr val="FFFFFF"/>
                </a:solidFill>
                <a:latin typeface="Century Gothic"/>
                <a:cs typeface="Century Gothic"/>
              </a:rPr>
              <a:t>combating </a:t>
            </a:r>
            <a:r>
              <a:rPr sz="3350" dirty="0">
                <a:solidFill>
                  <a:srgbClr val="FFFFFF"/>
                </a:solidFill>
                <a:latin typeface="Century Gothic"/>
                <a:cs typeface="Century Gothic"/>
              </a:rPr>
              <a:t>cybercrime.</a:t>
            </a:r>
            <a:r>
              <a:rPr sz="3350" spc="1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50" spc="305" dirty="0">
                <a:solidFill>
                  <a:srgbClr val="FFFFFF"/>
                </a:solidFill>
                <a:latin typeface="Century Gothic"/>
                <a:cs typeface="Century Gothic"/>
              </a:rPr>
              <a:t>This </a:t>
            </a:r>
            <a:r>
              <a:rPr sz="3350" spc="90" dirty="0">
                <a:solidFill>
                  <a:srgbClr val="FFFFFF"/>
                </a:solidFill>
                <a:latin typeface="Century Gothic"/>
                <a:cs typeface="Century Gothic"/>
              </a:rPr>
              <a:t>includes</a:t>
            </a:r>
            <a:r>
              <a:rPr sz="335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50" spc="90" dirty="0">
                <a:solidFill>
                  <a:srgbClr val="FFFFFF"/>
                </a:solidFill>
                <a:latin typeface="Century Gothic"/>
                <a:cs typeface="Century Gothic"/>
              </a:rPr>
              <a:t>regular </a:t>
            </a:r>
            <a:r>
              <a:rPr sz="3350" spc="60" dirty="0">
                <a:solidFill>
                  <a:srgbClr val="FFFFFF"/>
                </a:solidFill>
                <a:latin typeface="Century Gothic"/>
                <a:cs typeface="Century Gothic"/>
              </a:rPr>
              <a:t>software</a:t>
            </a:r>
            <a:r>
              <a:rPr sz="3350" spc="-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50" spc="-10" dirty="0">
                <a:solidFill>
                  <a:srgbClr val="FFFFFF"/>
                </a:solidFill>
                <a:latin typeface="Century Gothic"/>
                <a:cs typeface="Century Gothic"/>
              </a:rPr>
              <a:t>updates, </a:t>
            </a:r>
            <a:r>
              <a:rPr sz="3350" dirty="0">
                <a:solidFill>
                  <a:srgbClr val="FFFFFF"/>
                </a:solidFill>
                <a:latin typeface="Century Gothic"/>
                <a:cs typeface="Century Gothic"/>
              </a:rPr>
              <a:t>employee</a:t>
            </a:r>
            <a:r>
              <a:rPr sz="3350" spc="-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50" spc="95" dirty="0">
                <a:solidFill>
                  <a:srgbClr val="FFFFFF"/>
                </a:solidFill>
                <a:latin typeface="Century Gothic"/>
                <a:cs typeface="Century Gothic"/>
              </a:rPr>
              <a:t>training,</a:t>
            </a:r>
            <a:r>
              <a:rPr sz="3350" spc="-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50" spc="-25" dirty="0">
                <a:solidFill>
                  <a:srgbClr val="FFFFFF"/>
                </a:solidFill>
                <a:latin typeface="Century Gothic"/>
                <a:cs typeface="Century Gothic"/>
              </a:rPr>
              <a:t>and </a:t>
            </a:r>
            <a:r>
              <a:rPr sz="3350" spc="105" dirty="0">
                <a:solidFill>
                  <a:srgbClr val="FFFFFF"/>
                </a:solidFill>
                <a:latin typeface="Century Gothic"/>
                <a:cs typeface="Century Gothic"/>
              </a:rPr>
              <a:t>the</a:t>
            </a:r>
            <a:r>
              <a:rPr sz="3350" spc="-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50" spc="145" dirty="0">
                <a:solidFill>
                  <a:srgbClr val="FFFFFF"/>
                </a:solidFill>
                <a:latin typeface="Century Gothic"/>
                <a:cs typeface="Century Gothic"/>
              </a:rPr>
              <a:t>use</a:t>
            </a:r>
            <a:r>
              <a:rPr sz="3350" spc="-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50" dirty="0">
                <a:solidFill>
                  <a:srgbClr val="FFFFFF"/>
                </a:solidFill>
                <a:latin typeface="Century Gothic"/>
                <a:cs typeface="Century Gothic"/>
              </a:rPr>
              <a:t>of</a:t>
            </a:r>
            <a:r>
              <a:rPr sz="3350" spc="-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50" b="1" spc="135" dirty="0">
                <a:solidFill>
                  <a:srgbClr val="FFFFFF"/>
                </a:solidFill>
                <a:latin typeface="Century Gothic"/>
                <a:cs typeface="Century Gothic"/>
              </a:rPr>
              <a:t>ffirewalls</a:t>
            </a:r>
            <a:r>
              <a:rPr sz="3350" b="1" spc="-5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50" spc="-25" dirty="0">
                <a:solidFill>
                  <a:srgbClr val="FFFFFF"/>
                </a:solidFill>
                <a:latin typeface="Century Gothic"/>
                <a:cs typeface="Century Gothic"/>
              </a:rPr>
              <a:t>and </a:t>
            </a:r>
            <a:r>
              <a:rPr sz="3350" b="1" spc="210" dirty="0">
                <a:solidFill>
                  <a:srgbClr val="FFFFFF"/>
                </a:solidFill>
                <a:latin typeface="Century Gothic"/>
                <a:cs typeface="Century Gothic"/>
              </a:rPr>
              <a:t>encryption</a:t>
            </a:r>
            <a:r>
              <a:rPr sz="3350" b="1" spc="-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50" dirty="0">
                <a:solidFill>
                  <a:srgbClr val="FFFFFF"/>
                </a:solidFill>
                <a:latin typeface="Century Gothic"/>
                <a:cs typeface="Century Gothic"/>
              </a:rPr>
              <a:t>to</a:t>
            </a:r>
            <a:r>
              <a:rPr sz="3350" spc="-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50" spc="-10" dirty="0">
                <a:solidFill>
                  <a:srgbClr val="FFFFFF"/>
                </a:solidFill>
                <a:latin typeface="Century Gothic"/>
                <a:cs typeface="Century Gothic"/>
              </a:rPr>
              <a:t>safeguard </a:t>
            </a:r>
            <a:r>
              <a:rPr sz="3350" spc="135" dirty="0">
                <a:solidFill>
                  <a:srgbClr val="FFFFFF"/>
                </a:solidFill>
                <a:latin typeface="Century Gothic"/>
                <a:cs typeface="Century Gothic"/>
              </a:rPr>
              <a:t>sensitive</a:t>
            </a:r>
            <a:r>
              <a:rPr sz="3350" spc="-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50" spc="90" dirty="0">
                <a:solidFill>
                  <a:srgbClr val="FFFFFF"/>
                </a:solidFill>
                <a:latin typeface="Century Gothic"/>
                <a:cs typeface="Century Gothic"/>
              </a:rPr>
              <a:t>information.</a:t>
            </a:r>
            <a:endParaRPr sz="3350" dirty="0">
              <a:latin typeface="Century Gothic"/>
              <a:cs typeface="Century Gothic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968614" y="711327"/>
            <a:ext cx="14987905" cy="8227059"/>
            <a:chOff x="1968614" y="711327"/>
            <a:chExt cx="14987905" cy="8227059"/>
          </a:xfrm>
        </p:grpSpPr>
        <p:sp>
          <p:nvSpPr>
            <p:cNvPr id="6" name="object 6"/>
            <p:cNvSpPr/>
            <p:nvPr/>
          </p:nvSpPr>
          <p:spPr>
            <a:xfrm>
              <a:off x="1968614" y="711326"/>
              <a:ext cx="5187950" cy="28575"/>
            </a:xfrm>
            <a:custGeom>
              <a:avLst/>
              <a:gdLst/>
              <a:ahLst/>
              <a:cxnLst/>
              <a:rect l="l" t="t" r="r" b="b"/>
              <a:pathLst>
                <a:path w="5187950" h="28575">
                  <a:moveTo>
                    <a:pt x="5187632" y="0"/>
                  </a:moveTo>
                  <a:lnTo>
                    <a:pt x="0" y="0"/>
                  </a:lnTo>
                  <a:lnTo>
                    <a:pt x="0" y="28575"/>
                  </a:lnTo>
                  <a:lnTo>
                    <a:pt x="5187632" y="28575"/>
                  </a:lnTo>
                  <a:lnTo>
                    <a:pt x="5187632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27055" y="2713570"/>
              <a:ext cx="6429375" cy="6224765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</TotalTime>
  <Words>379</Words>
  <Application>Microsoft Office PowerPoint</Application>
  <PresentationFormat>Custom</PresentationFormat>
  <Paragraphs>26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Century Gothic</vt:lpstr>
      <vt:lpstr>Office Theme</vt:lpstr>
      <vt:lpstr>Understanding Cybercrime: Types, Threats, and Protective Strategies  By Asvini and Tarun, Class XI</vt:lpstr>
      <vt:lpstr>Introduction to Cybercrime</vt:lpstr>
      <vt:lpstr>Types of Cybercrime</vt:lpstr>
      <vt:lpstr>Hacking</vt:lpstr>
      <vt:lpstr>Phishing Attacks</vt:lpstr>
      <vt:lpstr>Malware Threats</vt:lpstr>
      <vt:lpstr>Identity Theft Risks</vt:lpstr>
      <vt:lpstr>Emerging Cyber Threats</vt:lpstr>
      <vt:lpstr>Protective Strategies</vt:lpstr>
      <vt:lpstr>Cybersecurity Education</vt:lpstr>
      <vt:lpstr>Conclusion: Staying Vigilant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</dc:title>
  <dc:creator>Admin</dc:creator>
  <cp:lastModifiedBy>Insidious _</cp:lastModifiedBy>
  <cp:revision>2</cp:revision>
  <dcterms:created xsi:type="dcterms:W3CDTF">2025-02-11T12:36:38Z</dcterms:created>
  <dcterms:modified xsi:type="dcterms:W3CDTF">2025-02-11T13:15:15Z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2025-02-11T00:00:00Z</vt:filetime>
  </property>
  <property fmtid="{D5CDD505-2E9C-101B-9397-08002B2CF9AE}" pid="3" name="Creator">
    <vt:lpwstr>Chromium</vt:lpwstr>
  </property>
  <property fmtid="{D5CDD505-2E9C-101B-9397-08002B2CF9AE}" pid="4" name="LastSaved">
    <vt:filetime>2025-02-11T00:00:00Z</vt:filetime>
  </property>
  <property fmtid="{D5CDD505-2E9C-101B-9397-08002B2CF9AE}" pid="5" name="Producer">
    <vt:lpwstr>3-Heights(TM) PDF Security Shell 4.8.25.2 (http://www.pdf-tools.com)</vt:lpwstr>
  </property>
</Properties>
</file>